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76" r:id="rId6"/>
    <p:sldId id="277" r:id="rId7"/>
    <p:sldId id="278" r:id="rId8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6289" userDrawn="1">
          <p15:clr>
            <a:srgbClr val="A4A3A4"/>
          </p15:clr>
        </p15:guide>
        <p15:guide id="4" pos="1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553"/>
    <a:srgbClr val="FF6D6D"/>
    <a:srgbClr val="C51E4C"/>
    <a:srgbClr val="F2EADF"/>
    <a:srgbClr val="D3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02"/>
      </p:cViewPr>
      <p:guideLst>
        <p:guide orient="horz" pos="2228"/>
        <p:guide pos="3863"/>
        <p:guide pos="6289"/>
        <p:guide pos="1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51E4C"/>
                </a:solidFill>
              </a:rPr>
              <a:t>Insertion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Insertion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5-4BE6-AE69-21FB3B7D3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5-4BE6-AE69-21FB3B7D3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5-4BE6-AE69-21FB3B7D34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C5-4BE6-AE69-21FB3B7D34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Professionnelle</c:v>
                </c:pt>
                <c:pt idx="1">
                  <c:v>Scolaire</c:v>
                </c:pt>
                <c:pt idx="2">
                  <c:v>Par le logement</c:v>
                </c:pt>
                <c:pt idx="3">
                  <c:v>Généraliste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8-4A44-AB44-69B51E016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8.336448323731456E-2"/>
          <c:y val="0.86549686839973838"/>
          <c:w val="0.83327085002078194"/>
          <c:h val="0.11503998246784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C51E4C"/>
                </a:solidFill>
              </a:rPr>
              <a:t>Veille</a:t>
            </a:r>
            <a:r>
              <a:rPr lang="fr-FR" baseline="0" dirty="0">
                <a:solidFill>
                  <a:srgbClr val="C51E4C"/>
                </a:solidFill>
              </a:rPr>
              <a:t> sociale</a:t>
            </a:r>
            <a:endParaRPr lang="fr-FR" dirty="0">
              <a:solidFill>
                <a:srgbClr val="C51E4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Veille sociale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B-4D12-8BC2-FC877D2594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B-4D12-8BC2-FC877D2594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4B-4D12-8BC2-FC877D2594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Maraudes classiques</c:v>
                </c:pt>
                <c:pt idx="1">
                  <c:v>Prévention</c:v>
                </c:pt>
                <c:pt idx="2">
                  <c:v>Campement illicite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4B-4D12-8BC2-FC877D2594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C51E4C"/>
                </a:solidFill>
              </a:rPr>
              <a:t>Sanitaire et social</a:t>
            </a:r>
          </a:p>
        </c:rich>
      </c:tx>
      <c:layout>
        <c:manualLayout>
          <c:xMode val="edge"/>
          <c:yMode val="edge"/>
          <c:x val="0.33858890476203585"/>
          <c:y val="1.9463149132421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Sanitaire et social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6-425E-8958-CE8825104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6-425E-8958-CE8825104A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6-425E-8958-CE8825104A77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Périnatalité</c:v>
                </c:pt>
                <c:pt idx="1">
                  <c:v>Soins</c:v>
                </c:pt>
                <c:pt idx="2">
                  <c:v>Santé mentale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8-4A44-AB44-69B51E0165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C51E4C"/>
                </a:solidFill>
              </a:rPr>
              <a:t>Accès aux droits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Accès aux droits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B-4D12-8BC2-FC877D2594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B-4D12-8BC2-FC877D2594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Généraliste</c:v>
                </c:pt>
                <c:pt idx="1">
                  <c:v>Orientation/Information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4B-4D12-8BC2-FC877D25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2D890-0287-48CB-82CA-D75A6BD3B9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EAF5EE-42D9-4813-9997-2254539EA953}">
      <dgm:prSet/>
      <dgm:spPr>
        <a:solidFill>
          <a:srgbClr val="E63553"/>
        </a:solidFill>
      </dgm:spPr>
      <dgm:t>
        <a:bodyPr/>
        <a:lstStyle/>
        <a:p>
          <a:pPr algn="ctr"/>
          <a:r>
            <a:rPr lang="fr-FR" dirty="0"/>
            <a:t>Développements récents</a:t>
          </a:r>
        </a:p>
      </dgm:t>
    </dgm:pt>
    <dgm:pt modelId="{2461116B-0B51-4341-8103-766D9C815EFC}" type="parTrans" cxnId="{E8FCCE66-5B6C-461F-B9FA-EFEBBF58463B}">
      <dgm:prSet/>
      <dgm:spPr/>
      <dgm:t>
        <a:bodyPr/>
        <a:lstStyle/>
        <a:p>
          <a:endParaRPr lang="fr-FR"/>
        </a:p>
      </dgm:t>
    </dgm:pt>
    <dgm:pt modelId="{E763FEF3-434C-4CB9-AD27-A31153E924CC}" type="sibTrans" cxnId="{E8FCCE66-5B6C-461F-B9FA-EFEBBF58463B}">
      <dgm:prSet/>
      <dgm:spPr/>
      <dgm:t>
        <a:bodyPr/>
        <a:lstStyle/>
        <a:p>
          <a:endParaRPr lang="fr-FR"/>
        </a:p>
      </dgm:t>
    </dgm:pt>
    <dgm:pt modelId="{D230A3FB-9A2F-4FE6-AA9D-2FFED6750A78}">
      <dgm:prSet/>
      <dgm:spPr>
        <a:solidFill>
          <a:srgbClr val="E63553"/>
        </a:solidFill>
      </dgm:spPr>
      <dgm:t>
        <a:bodyPr/>
        <a:lstStyle/>
        <a:p>
          <a:pPr algn="ctr"/>
          <a:r>
            <a:rPr lang="fr-FR" dirty="0"/>
            <a:t>Champs d’intervention</a:t>
          </a:r>
        </a:p>
      </dgm:t>
    </dgm:pt>
    <dgm:pt modelId="{89F75680-2BE3-4464-BAF0-B50DFE656ACF}" type="parTrans" cxnId="{792DD635-D04A-4F1C-9106-D88BBD3CD136}">
      <dgm:prSet/>
      <dgm:spPr/>
      <dgm:t>
        <a:bodyPr/>
        <a:lstStyle/>
        <a:p>
          <a:endParaRPr lang="fr-FR"/>
        </a:p>
      </dgm:t>
    </dgm:pt>
    <dgm:pt modelId="{165E4D3C-7C72-4696-A854-554249BAA3DA}" type="sibTrans" cxnId="{792DD635-D04A-4F1C-9106-D88BBD3CD136}">
      <dgm:prSet/>
      <dgm:spPr/>
      <dgm:t>
        <a:bodyPr/>
        <a:lstStyle/>
        <a:p>
          <a:endParaRPr lang="fr-FR"/>
        </a:p>
      </dgm:t>
    </dgm:pt>
    <dgm:pt modelId="{43E84B81-BB07-42CA-AA8F-307763D4E9D0}">
      <dgm:prSet/>
      <dgm:spPr>
        <a:solidFill>
          <a:srgbClr val="E63553"/>
        </a:solidFill>
      </dgm:spPr>
      <dgm:t>
        <a:bodyPr/>
        <a:lstStyle/>
        <a:p>
          <a:pPr algn="ctr"/>
          <a:r>
            <a:rPr lang="fr-FR"/>
            <a:t>Enjeux</a:t>
          </a:r>
        </a:p>
      </dgm:t>
    </dgm:pt>
    <dgm:pt modelId="{D559D37D-959D-43B3-BC80-AF3B5A48FC5A}" type="parTrans" cxnId="{621A9C19-8B08-44B2-9A46-A8DD4020CF81}">
      <dgm:prSet/>
      <dgm:spPr/>
      <dgm:t>
        <a:bodyPr/>
        <a:lstStyle/>
        <a:p>
          <a:endParaRPr lang="fr-FR"/>
        </a:p>
      </dgm:t>
    </dgm:pt>
    <dgm:pt modelId="{BC32C01C-DC29-47F2-834C-469EE1E72767}" type="sibTrans" cxnId="{621A9C19-8B08-44B2-9A46-A8DD4020CF81}">
      <dgm:prSet/>
      <dgm:spPr/>
      <dgm:t>
        <a:bodyPr/>
        <a:lstStyle/>
        <a:p>
          <a:endParaRPr lang="fr-FR"/>
        </a:p>
      </dgm:t>
    </dgm:pt>
    <dgm:pt modelId="{F704FACC-5FC0-44B8-84F9-F1FF4D9A418A}">
      <dgm:prSet/>
      <dgm:spPr>
        <a:solidFill>
          <a:srgbClr val="E63553"/>
        </a:solidFill>
      </dgm:spPr>
      <dgm:t>
        <a:bodyPr/>
        <a:lstStyle/>
        <a:p>
          <a:pPr algn="ctr"/>
          <a:r>
            <a:rPr lang="fr-FR" dirty="0"/>
            <a:t>Les équipes mobiles en chiffres</a:t>
          </a:r>
        </a:p>
      </dgm:t>
    </dgm:pt>
    <dgm:pt modelId="{79B5EC63-97F4-4A65-AC27-48DF3E41B303}" type="parTrans" cxnId="{137A7A0C-37CF-4E91-8FB7-72A44BBAE22A}">
      <dgm:prSet/>
      <dgm:spPr/>
      <dgm:t>
        <a:bodyPr/>
        <a:lstStyle/>
        <a:p>
          <a:endParaRPr lang="fr-FR"/>
        </a:p>
      </dgm:t>
    </dgm:pt>
    <dgm:pt modelId="{9F9A6789-DD0D-4C05-B06D-0222D6C0F6D5}" type="sibTrans" cxnId="{137A7A0C-37CF-4E91-8FB7-72A44BBAE22A}">
      <dgm:prSet/>
      <dgm:spPr/>
      <dgm:t>
        <a:bodyPr/>
        <a:lstStyle/>
        <a:p>
          <a:endParaRPr lang="fr-FR"/>
        </a:p>
      </dgm:t>
    </dgm:pt>
    <dgm:pt modelId="{D23C0A90-5E4A-4DAD-9342-98432FD34E78}" type="pres">
      <dgm:prSet presAssocID="{8E42D890-0287-48CB-82CA-D75A6BD3B9CD}" presName="linear" presStyleCnt="0">
        <dgm:presLayoutVars>
          <dgm:animLvl val="lvl"/>
          <dgm:resizeHandles val="exact"/>
        </dgm:presLayoutVars>
      </dgm:prSet>
      <dgm:spPr/>
    </dgm:pt>
    <dgm:pt modelId="{CE64D404-1283-4735-89F1-A1D3523C1DE0}" type="pres">
      <dgm:prSet presAssocID="{E2EAF5EE-42D9-4813-9997-2254539EA9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4F5030-4F51-46E3-B234-67E5A2DD9D0C}" type="pres">
      <dgm:prSet presAssocID="{E763FEF3-434C-4CB9-AD27-A31153E924CC}" presName="spacer" presStyleCnt="0"/>
      <dgm:spPr/>
    </dgm:pt>
    <dgm:pt modelId="{3220AF31-6837-48A7-911A-80ADB985A95E}" type="pres">
      <dgm:prSet presAssocID="{D230A3FB-9A2F-4FE6-AA9D-2FFED6750A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8DE3A4-48E0-4276-AC3C-572BC8BE9BDE}" type="pres">
      <dgm:prSet presAssocID="{165E4D3C-7C72-4696-A854-554249BAA3DA}" presName="spacer" presStyleCnt="0"/>
      <dgm:spPr/>
    </dgm:pt>
    <dgm:pt modelId="{BE009593-3D04-42E0-8485-0604DA291C68}" type="pres">
      <dgm:prSet presAssocID="{F704FACC-5FC0-44B8-84F9-F1FF4D9A41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84F2E1-ED3E-4841-B0D3-B0A67FAEEA7D}" type="pres">
      <dgm:prSet presAssocID="{9F9A6789-DD0D-4C05-B06D-0222D6C0F6D5}" presName="spacer" presStyleCnt="0"/>
      <dgm:spPr/>
    </dgm:pt>
    <dgm:pt modelId="{3C0A46C2-C504-4A36-9D0E-3D17675A4904}" type="pres">
      <dgm:prSet presAssocID="{43E84B81-BB07-42CA-AA8F-307763D4E9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37A7A0C-37CF-4E91-8FB7-72A44BBAE22A}" srcId="{8E42D890-0287-48CB-82CA-D75A6BD3B9CD}" destId="{F704FACC-5FC0-44B8-84F9-F1FF4D9A418A}" srcOrd="2" destOrd="0" parTransId="{79B5EC63-97F4-4A65-AC27-48DF3E41B303}" sibTransId="{9F9A6789-DD0D-4C05-B06D-0222D6C0F6D5}"/>
    <dgm:cxn modelId="{621A9C19-8B08-44B2-9A46-A8DD4020CF81}" srcId="{8E42D890-0287-48CB-82CA-D75A6BD3B9CD}" destId="{43E84B81-BB07-42CA-AA8F-307763D4E9D0}" srcOrd="3" destOrd="0" parTransId="{D559D37D-959D-43B3-BC80-AF3B5A48FC5A}" sibTransId="{BC32C01C-DC29-47F2-834C-469EE1E72767}"/>
    <dgm:cxn modelId="{D1B7002C-BAD8-4394-8643-E0A4F619EBF3}" type="presOf" srcId="{8E42D890-0287-48CB-82CA-D75A6BD3B9CD}" destId="{D23C0A90-5E4A-4DAD-9342-98432FD34E78}" srcOrd="0" destOrd="0" presId="urn:microsoft.com/office/officeart/2005/8/layout/vList2"/>
    <dgm:cxn modelId="{B8830234-E43B-4A2D-843B-4BCA25D5FD8C}" type="presOf" srcId="{E2EAF5EE-42D9-4813-9997-2254539EA953}" destId="{CE64D404-1283-4735-89F1-A1D3523C1DE0}" srcOrd="0" destOrd="0" presId="urn:microsoft.com/office/officeart/2005/8/layout/vList2"/>
    <dgm:cxn modelId="{792DD635-D04A-4F1C-9106-D88BBD3CD136}" srcId="{8E42D890-0287-48CB-82CA-D75A6BD3B9CD}" destId="{D230A3FB-9A2F-4FE6-AA9D-2FFED6750A78}" srcOrd="1" destOrd="0" parTransId="{89F75680-2BE3-4464-BAF0-B50DFE656ACF}" sibTransId="{165E4D3C-7C72-4696-A854-554249BAA3DA}"/>
    <dgm:cxn modelId="{E8FCCE66-5B6C-461F-B9FA-EFEBBF58463B}" srcId="{8E42D890-0287-48CB-82CA-D75A6BD3B9CD}" destId="{E2EAF5EE-42D9-4813-9997-2254539EA953}" srcOrd="0" destOrd="0" parTransId="{2461116B-0B51-4341-8103-766D9C815EFC}" sibTransId="{E763FEF3-434C-4CB9-AD27-A31153E924CC}"/>
    <dgm:cxn modelId="{747D0B71-95B5-48FB-9D7C-1D2A786EAE82}" type="presOf" srcId="{F704FACC-5FC0-44B8-84F9-F1FF4D9A418A}" destId="{BE009593-3D04-42E0-8485-0604DA291C68}" srcOrd="0" destOrd="0" presId="urn:microsoft.com/office/officeart/2005/8/layout/vList2"/>
    <dgm:cxn modelId="{C2BA16AC-57DB-4E0F-BAAB-3D0830B54EE6}" type="presOf" srcId="{43E84B81-BB07-42CA-AA8F-307763D4E9D0}" destId="{3C0A46C2-C504-4A36-9D0E-3D17675A4904}" srcOrd="0" destOrd="0" presId="urn:microsoft.com/office/officeart/2005/8/layout/vList2"/>
    <dgm:cxn modelId="{AD3EA3D3-FA11-447F-888F-5685027C3B0C}" type="presOf" srcId="{D230A3FB-9A2F-4FE6-AA9D-2FFED6750A78}" destId="{3220AF31-6837-48A7-911A-80ADB985A95E}" srcOrd="0" destOrd="0" presId="urn:microsoft.com/office/officeart/2005/8/layout/vList2"/>
    <dgm:cxn modelId="{A664082B-EB27-43E2-99A2-9EBB79636F65}" type="presParOf" srcId="{D23C0A90-5E4A-4DAD-9342-98432FD34E78}" destId="{CE64D404-1283-4735-89F1-A1D3523C1DE0}" srcOrd="0" destOrd="0" presId="urn:microsoft.com/office/officeart/2005/8/layout/vList2"/>
    <dgm:cxn modelId="{AAF81C7F-932A-46A0-8F41-5F8E1344C81F}" type="presParOf" srcId="{D23C0A90-5E4A-4DAD-9342-98432FD34E78}" destId="{B64F5030-4F51-46E3-B234-67E5A2DD9D0C}" srcOrd="1" destOrd="0" presId="urn:microsoft.com/office/officeart/2005/8/layout/vList2"/>
    <dgm:cxn modelId="{2B558C0C-E3F6-432C-A7C9-30F1036E4581}" type="presParOf" srcId="{D23C0A90-5E4A-4DAD-9342-98432FD34E78}" destId="{3220AF31-6837-48A7-911A-80ADB985A95E}" srcOrd="2" destOrd="0" presId="urn:microsoft.com/office/officeart/2005/8/layout/vList2"/>
    <dgm:cxn modelId="{5C563391-3E0E-44FB-9C18-D13102D568EF}" type="presParOf" srcId="{D23C0A90-5E4A-4DAD-9342-98432FD34E78}" destId="{548DE3A4-48E0-4276-AC3C-572BC8BE9BDE}" srcOrd="3" destOrd="0" presId="urn:microsoft.com/office/officeart/2005/8/layout/vList2"/>
    <dgm:cxn modelId="{7111F71C-8AAB-4073-A4CC-9519630E8948}" type="presParOf" srcId="{D23C0A90-5E4A-4DAD-9342-98432FD34E78}" destId="{BE009593-3D04-42E0-8485-0604DA291C68}" srcOrd="4" destOrd="0" presId="urn:microsoft.com/office/officeart/2005/8/layout/vList2"/>
    <dgm:cxn modelId="{5FBC5E93-0E2A-4883-94C7-BFA622F9F5A4}" type="presParOf" srcId="{D23C0A90-5E4A-4DAD-9342-98432FD34E78}" destId="{0F84F2E1-ED3E-4841-B0D3-B0A67FAEEA7D}" srcOrd="5" destOrd="0" presId="urn:microsoft.com/office/officeart/2005/8/layout/vList2"/>
    <dgm:cxn modelId="{6D39F1BC-7980-48C9-BCEC-E20C2397106B}" type="presParOf" srcId="{D23C0A90-5E4A-4DAD-9342-98432FD34E78}" destId="{3C0A46C2-C504-4A36-9D0E-3D17675A49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EE929-B846-4443-8F85-7CAAB2A805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EC6148A-E91C-469C-B1C5-CDA11B217B45}">
      <dgm:prSet/>
      <dgm:spPr>
        <a:solidFill>
          <a:srgbClr val="E63553"/>
        </a:solidFill>
      </dgm:spPr>
      <dgm:t>
        <a:bodyPr/>
        <a:lstStyle/>
        <a:p>
          <a:r>
            <a:rPr lang="fr-FR" dirty="0"/>
            <a:t>Insertion</a:t>
          </a:r>
        </a:p>
      </dgm:t>
    </dgm:pt>
    <dgm:pt modelId="{AC3030E4-C3C8-4DA2-9F86-522F75B4029A}" type="parTrans" cxnId="{9AC77BE7-0562-4A40-8AEF-99FFC3924BA8}">
      <dgm:prSet/>
      <dgm:spPr/>
      <dgm:t>
        <a:bodyPr/>
        <a:lstStyle/>
        <a:p>
          <a:endParaRPr lang="fr-FR"/>
        </a:p>
      </dgm:t>
    </dgm:pt>
    <dgm:pt modelId="{856824D2-A6EE-4CD0-B1EA-7D0512525DE4}" type="sibTrans" cxnId="{9AC77BE7-0562-4A40-8AEF-99FFC3924BA8}">
      <dgm:prSet/>
      <dgm:spPr/>
      <dgm:t>
        <a:bodyPr/>
        <a:lstStyle/>
        <a:p>
          <a:endParaRPr lang="fr-FR"/>
        </a:p>
      </dgm:t>
    </dgm:pt>
    <dgm:pt modelId="{04FB7F19-620C-49FA-BD31-DF2CF9EAB347}">
      <dgm:prSet custT="1"/>
      <dgm:spPr>
        <a:solidFill>
          <a:srgbClr val="F2EADF"/>
        </a:solidFill>
        <a:ln>
          <a:solidFill>
            <a:srgbClr val="C51E4C">
              <a:alpha val="90000"/>
            </a:srgbClr>
          </a:solidFill>
        </a:ln>
      </dgm:spPr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fr-FR" sz="1800" b="1" dirty="0">
              <a:latin typeface="+mj-lt"/>
            </a:rPr>
            <a:t>Professionnelle   Scolaire   Par le logement   Généraliste</a:t>
          </a:r>
        </a:p>
      </dgm:t>
    </dgm:pt>
    <dgm:pt modelId="{FCD1B607-F531-4C61-B8A7-26B50205C7DD}" type="parTrans" cxnId="{76B8B6E9-EA77-4502-AA2F-8AE487780CA2}">
      <dgm:prSet/>
      <dgm:spPr/>
      <dgm:t>
        <a:bodyPr/>
        <a:lstStyle/>
        <a:p>
          <a:endParaRPr lang="fr-FR"/>
        </a:p>
      </dgm:t>
    </dgm:pt>
    <dgm:pt modelId="{F6A4BEF5-5683-463E-BCAE-6058AFCDDFF8}" type="sibTrans" cxnId="{76B8B6E9-EA77-4502-AA2F-8AE487780CA2}">
      <dgm:prSet/>
      <dgm:spPr/>
      <dgm:t>
        <a:bodyPr/>
        <a:lstStyle/>
        <a:p>
          <a:endParaRPr lang="fr-FR"/>
        </a:p>
      </dgm:t>
    </dgm:pt>
    <dgm:pt modelId="{0330B56D-A5F4-47CE-839D-19B12049EE51}">
      <dgm:prSet/>
      <dgm:spPr>
        <a:solidFill>
          <a:srgbClr val="E63553"/>
        </a:solidFill>
      </dgm:spPr>
      <dgm:t>
        <a:bodyPr/>
        <a:lstStyle/>
        <a:p>
          <a:r>
            <a:rPr lang="fr-FR" dirty="0"/>
            <a:t>Veille sociale</a:t>
          </a:r>
        </a:p>
      </dgm:t>
    </dgm:pt>
    <dgm:pt modelId="{776658F3-B67A-4C29-854C-B0CEFE32927F}" type="parTrans" cxnId="{58EE3AAF-432A-4621-9428-B03CCDEA3DEC}">
      <dgm:prSet/>
      <dgm:spPr/>
      <dgm:t>
        <a:bodyPr/>
        <a:lstStyle/>
        <a:p>
          <a:endParaRPr lang="fr-FR"/>
        </a:p>
      </dgm:t>
    </dgm:pt>
    <dgm:pt modelId="{A3A664C8-53AA-497F-91A5-7B0CD32C5D4E}" type="sibTrans" cxnId="{58EE3AAF-432A-4621-9428-B03CCDEA3DEC}">
      <dgm:prSet/>
      <dgm:spPr/>
      <dgm:t>
        <a:bodyPr/>
        <a:lstStyle/>
        <a:p>
          <a:endParaRPr lang="fr-FR"/>
        </a:p>
      </dgm:t>
    </dgm:pt>
    <dgm:pt modelId="{18731808-8DCE-4231-ACA7-0DA2FDF4F50B}">
      <dgm:prSet custT="1"/>
      <dgm:spPr>
        <a:solidFill>
          <a:srgbClr val="F2EADF">
            <a:alpha val="90000"/>
          </a:srgbClr>
        </a:solidFill>
        <a:ln>
          <a:solidFill>
            <a:srgbClr val="C51E4C">
              <a:alpha val="90000"/>
            </a:srgbClr>
          </a:solidFill>
        </a:ln>
      </dgm:spPr>
      <dgm:t>
        <a:bodyPr/>
        <a:lstStyle/>
        <a:p>
          <a:pPr algn="ctr">
            <a:buNone/>
          </a:pPr>
          <a:r>
            <a:rPr lang="fr-FR" sz="1800" b="1" dirty="0">
              <a:latin typeface="+mj-lt"/>
            </a:rPr>
            <a:t>Alimentaire   Prévention   Campement illicite</a:t>
          </a:r>
        </a:p>
      </dgm:t>
    </dgm:pt>
    <dgm:pt modelId="{8C011EE0-46F1-421E-8B6C-5C2B67D3EA9A}" type="parTrans" cxnId="{716E2671-3A7F-4E7D-B177-5DA64072A706}">
      <dgm:prSet/>
      <dgm:spPr/>
      <dgm:t>
        <a:bodyPr/>
        <a:lstStyle/>
        <a:p>
          <a:endParaRPr lang="fr-FR"/>
        </a:p>
      </dgm:t>
    </dgm:pt>
    <dgm:pt modelId="{404698DC-1A9C-4378-8E09-D189E0B9E468}" type="sibTrans" cxnId="{716E2671-3A7F-4E7D-B177-5DA64072A706}">
      <dgm:prSet/>
      <dgm:spPr/>
      <dgm:t>
        <a:bodyPr/>
        <a:lstStyle/>
        <a:p>
          <a:endParaRPr lang="fr-FR"/>
        </a:p>
      </dgm:t>
    </dgm:pt>
    <dgm:pt modelId="{7FBA000A-F7BC-4C44-B350-DA5FD8EE3305}">
      <dgm:prSet/>
      <dgm:spPr>
        <a:solidFill>
          <a:srgbClr val="E63553"/>
        </a:solidFill>
      </dgm:spPr>
      <dgm:t>
        <a:bodyPr/>
        <a:lstStyle/>
        <a:p>
          <a:r>
            <a:rPr lang="fr-FR" dirty="0"/>
            <a:t>Sanitaire et social</a:t>
          </a:r>
        </a:p>
      </dgm:t>
    </dgm:pt>
    <dgm:pt modelId="{3EC6E9AC-6F15-4AA3-8891-A569A6DFB4C3}" type="parTrans" cxnId="{8797D145-BBB7-4B77-A365-9E83B7223AE6}">
      <dgm:prSet/>
      <dgm:spPr/>
      <dgm:t>
        <a:bodyPr/>
        <a:lstStyle/>
        <a:p>
          <a:endParaRPr lang="fr-FR"/>
        </a:p>
      </dgm:t>
    </dgm:pt>
    <dgm:pt modelId="{D72F435D-1A9B-4AF4-81A5-99EBA629D646}" type="sibTrans" cxnId="{8797D145-BBB7-4B77-A365-9E83B7223AE6}">
      <dgm:prSet/>
      <dgm:spPr/>
      <dgm:t>
        <a:bodyPr/>
        <a:lstStyle/>
        <a:p>
          <a:endParaRPr lang="fr-FR"/>
        </a:p>
      </dgm:t>
    </dgm:pt>
    <dgm:pt modelId="{362DCC23-9884-4072-A645-F0DC9A312818}">
      <dgm:prSet/>
      <dgm:spPr>
        <a:solidFill>
          <a:srgbClr val="E63553"/>
        </a:solidFill>
      </dgm:spPr>
      <dgm:t>
        <a:bodyPr/>
        <a:lstStyle/>
        <a:p>
          <a:r>
            <a:rPr lang="fr-FR" dirty="0"/>
            <a:t>Accès aux droits</a:t>
          </a:r>
        </a:p>
      </dgm:t>
    </dgm:pt>
    <dgm:pt modelId="{0F4A1FF9-244E-4967-9092-4EDF1CB99875}" type="parTrans" cxnId="{EE95C931-F288-4DB9-A75F-2D61777F111F}">
      <dgm:prSet/>
      <dgm:spPr/>
      <dgm:t>
        <a:bodyPr/>
        <a:lstStyle/>
        <a:p>
          <a:endParaRPr lang="fr-FR"/>
        </a:p>
      </dgm:t>
    </dgm:pt>
    <dgm:pt modelId="{F2B2F64D-5406-462A-87CB-4353C57CF7ED}" type="sibTrans" cxnId="{EE95C931-F288-4DB9-A75F-2D61777F111F}">
      <dgm:prSet/>
      <dgm:spPr/>
      <dgm:t>
        <a:bodyPr/>
        <a:lstStyle/>
        <a:p>
          <a:endParaRPr lang="fr-FR"/>
        </a:p>
      </dgm:t>
    </dgm:pt>
    <dgm:pt modelId="{897B5DFE-0B93-4904-85CE-B26EA2597825}">
      <dgm:prSet custT="1"/>
      <dgm:spPr>
        <a:solidFill>
          <a:srgbClr val="F2EADF">
            <a:alpha val="90000"/>
          </a:srgbClr>
        </a:solidFill>
        <a:ln>
          <a:solidFill>
            <a:srgbClr val="C51E4C">
              <a:alpha val="90000"/>
            </a:srgbClr>
          </a:solidFill>
        </a:ln>
      </dgm:spPr>
      <dgm:t>
        <a:bodyPr/>
        <a:lstStyle/>
        <a:p>
          <a:pPr algn="ctr">
            <a:buNone/>
          </a:pPr>
          <a:r>
            <a:rPr lang="fr-FR" sz="1800" b="1" dirty="0">
              <a:latin typeface="+mj-lt"/>
            </a:rPr>
            <a:t>Périnatalité   Soins    Santé mentale</a:t>
          </a:r>
        </a:p>
      </dgm:t>
    </dgm:pt>
    <dgm:pt modelId="{37AB2819-F52E-4E36-BC7E-E33239D7251A}" type="parTrans" cxnId="{33F9BE85-120F-4091-B359-58A3198DDC0A}">
      <dgm:prSet/>
      <dgm:spPr/>
      <dgm:t>
        <a:bodyPr/>
        <a:lstStyle/>
        <a:p>
          <a:endParaRPr lang="fr-FR"/>
        </a:p>
      </dgm:t>
    </dgm:pt>
    <dgm:pt modelId="{32F09673-7AB5-496C-A89B-8852E8171DBD}" type="sibTrans" cxnId="{33F9BE85-120F-4091-B359-58A3198DDC0A}">
      <dgm:prSet/>
      <dgm:spPr/>
      <dgm:t>
        <a:bodyPr/>
        <a:lstStyle/>
        <a:p>
          <a:endParaRPr lang="fr-FR"/>
        </a:p>
      </dgm:t>
    </dgm:pt>
    <dgm:pt modelId="{3F9FD90B-FC54-4D72-8ED2-FAEF1C7B5ABB}">
      <dgm:prSet custT="1"/>
      <dgm:spPr>
        <a:solidFill>
          <a:srgbClr val="F2EADF">
            <a:alpha val="90000"/>
          </a:srgbClr>
        </a:solidFill>
        <a:ln>
          <a:solidFill>
            <a:srgbClr val="C51E4C">
              <a:alpha val="90000"/>
            </a:srgbClr>
          </a:solidFill>
        </a:ln>
      </dgm:spPr>
      <dgm:t>
        <a:bodyPr/>
        <a:lstStyle/>
        <a:p>
          <a:pPr algn="ctr">
            <a:buNone/>
          </a:pPr>
          <a:r>
            <a:rPr lang="fr-FR" sz="1800" b="1" dirty="0">
              <a:latin typeface="+mj-lt"/>
            </a:rPr>
            <a:t>Accompagnement administratif   Information    Orientation</a:t>
          </a:r>
        </a:p>
      </dgm:t>
    </dgm:pt>
    <dgm:pt modelId="{363369FF-5D34-4F0A-B2C4-57EAB091AE75}" type="parTrans" cxnId="{C18DE44D-5F6C-4F3F-A28D-224F2DFCD734}">
      <dgm:prSet/>
      <dgm:spPr/>
      <dgm:t>
        <a:bodyPr/>
        <a:lstStyle/>
        <a:p>
          <a:endParaRPr lang="fr-FR"/>
        </a:p>
      </dgm:t>
    </dgm:pt>
    <dgm:pt modelId="{275B625D-732D-480B-B001-2354B5A26835}" type="sibTrans" cxnId="{C18DE44D-5F6C-4F3F-A28D-224F2DFCD734}">
      <dgm:prSet/>
      <dgm:spPr/>
      <dgm:t>
        <a:bodyPr/>
        <a:lstStyle/>
        <a:p>
          <a:endParaRPr lang="fr-FR"/>
        </a:p>
      </dgm:t>
    </dgm:pt>
    <dgm:pt modelId="{C45D71A5-0C33-4CB0-B719-61F9EE583CD7}" type="pres">
      <dgm:prSet presAssocID="{4F9EE929-B846-4443-8F85-7CAAB2A80534}" presName="Name0" presStyleCnt="0">
        <dgm:presLayoutVars>
          <dgm:dir/>
          <dgm:animLvl val="lvl"/>
          <dgm:resizeHandles val="exact"/>
        </dgm:presLayoutVars>
      </dgm:prSet>
      <dgm:spPr/>
    </dgm:pt>
    <dgm:pt modelId="{45465B0C-AA61-4799-A32D-FE472DDFB539}" type="pres">
      <dgm:prSet presAssocID="{DEC6148A-E91C-469C-B1C5-CDA11B217B45}" presName="linNode" presStyleCnt="0"/>
      <dgm:spPr/>
    </dgm:pt>
    <dgm:pt modelId="{0177248B-C9B0-4E83-B00E-530CEC8257B7}" type="pres">
      <dgm:prSet presAssocID="{DEC6148A-E91C-469C-B1C5-CDA11B217B4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53A462F-7B16-412C-A306-46B7DA735128}" type="pres">
      <dgm:prSet presAssocID="{DEC6148A-E91C-469C-B1C5-CDA11B217B45}" presName="descendantText" presStyleLbl="alignAccFollowNode1" presStyleIdx="0" presStyleCnt="4">
        <dgm:presLayoutVars>
          <dgm:bulletEnabled val="1"/>
        </dgm:presLayoutVars>
      </dgm:prSet>
      <dgm:spPr/>
    </dgm:pt>
    <dgm:pt modelId="{F999B2F3-FC15-4C02-943C-03A9AD28ADFF}" type="pres">
      <dgm:prSet presAssocID="{856824D2-A6EE-4CD0-B1EA-7D0512525DE4}" presName="sp" presStyleCnt="0"/>
      <dgm:spPr/>
    </dgm:pt>
    <dgm:pt modelId="{7AA8F15A-4186-465A-A633-7058E63527C2}" type="pres">
      <dgm:prSet presAssocID="{0330B56D-A5F4-47CE-839D-19B12049EE51}" presName="linNode" presStyleCnt="0"/>
      <dgm:spPr/>
    </dgm:pt>
    <dgm:pt modelId="{8EE7CBAD-20DF-4C47-B74C-12FF5999C88E}" type="pres">
      <dgm:prSet presAssocID="{0330B56D-A5F4-47CE-839D-19B12049EE5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2BD856E-7399-4ED3-BF55-F0F14F1CE9A9}" type="pres">
      <dgm:prSet presAssocID="{0330B56D-A5F4-47CE-839D-19B12049EE51}" presName="descendantText" presStyleLbl="alignAccFollowNode1" presStyleIdx="1" presStyleCnt="4">
        <dgm:presLayoutVars>
          <dgm:bulletEnabled val="1"/>
        </dgm:presLayoutVars>
      </dgm:prSet>
      <dgm:spPr/>
    </dgm:pt>
    <dgm:pt modelId="{FD1E44CE-63A4-45FC-9179-BC81EAB81F01}" type="pres">
      <dgm:prSet presAssocID="{A3A664C8-53AA-497F-91A5-7B0CD32C5D4E}" presName="sp" presStyleCnt="0"/>
      <dgm:spPr/>
    </dgm:pt>
    <dgm:pt modelId="{86196576-8C0E-4E29-AA04-84A5A24A9934}" type="pres">
      <dgm:prSet presAssocID="{7FBA000A-F7BC-4C44-B350-DA5FD8EE3305}" presName="linNode" presStyleCnt="0"/>
      <dgm:spPr/>
    </dgm:pt>
    <dgm:pt modelId="{C1DC7ED8-4D79-4699-8712-E4D5860CEFE5}" type="pres">
      <dgm:prSet presAssocID="{7FBA000A-F7BC-4C44-B350-DA5FD8EE330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732FA4E-1179-456A-8028-98BE07B81BCB}" type="pres">
      <dgm:prSet presAssocID="{7FBA000A-F7BC-4C44-B350-DA5FD8EE3305}" presName="descendantText" presStyleLbl="alignAccFollowNode1" presStyleIdx="2" presStyleCnt="4">
        <dgm:presLayoutVars>
          <dgm:bulletEnabled val="1"/>
        </dgm:presLayoutVars>
      </dgm:prSet>
      <dgm:spPr/>
    </dgm:pt>
    <dgm:pt modelId="{97AFE4CA-449C-42D1-A2F0-03C2D0098728}" type="pres">
      <dgm:prSet presAssocID="{D72F435D-1A9B-4AF4-81A5-99EBA629D646}" presName="sp" presStyleCnt="0"/>
      <dgm:spPr/>
    </dgm:pt>
    <dgm:pt modelId="{6E1251FA-1E43-426E-9540-4E9EC907A7BF}" type="pres">
      <dgm:prSet presAssocID="{362DCC23-9884-4072-A645-F0DC9A312818}" presName="linNode" presStyleCnt="0"/>
      <dgm:spPr/>
    </dgm:pt>
    <dgm:pt modelId="{F4400A63-B1E0-4553-A492-52EA4C989247}" type="pres">
      <dgm:prSet presAssocID="{362DCC23-9884-4072-A645-F0DC9A31281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3E8A05E-0519-408B-91DE-4B8DA6B1DC11}" type="pres">
      <dgm:prSet presAssocID="{362DCC23-9884-4072-A645-F0DC9A31281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B65D40D-4E21-43AD-965C-900FE421BB5F}" type="presOf" srcId="{4F9EE929-B846-4443-8F85-7CAAB2A80534}" destId="{C45D71A5-0C33-4CB0-B719-61F9EE583CD7}" srcOrd="0" destOrd="0" presId="urn:microsoft.com/office/officeart/2005/8/layout/vList5"/>
    <dgm:cxn modelId="{D1B3C327-7C58-4019-9123-24D485FD33E6}" type="presOf" srcId="{7FBA000A-F7BC-4C44-B350-DA5FD8EE3305}" destId="{C1DC7ED8-4D79-4699-8712-E4D5860CEFE5}" srcOrd="0" destOrd="0" presId="urn:microsoft.com/office/officeart/2005/8/layout/vList5"/>
    <dgm:cxn modelId="{EE95C931-F288-4DB9-A75F-2D61777F111F}" srcId="{4F9EE929-B846-4443-8F85-7CAAB2A80534}" destId="{362DCC23-9884-4072-A645-F0DC9A312818}" srcOrd="3" destOrd="0" parTransId="{0F4A1FF9-244E-4967-9092-4EDF1CB99875}" sibTransId="{F2B2F64D-5406-462A-87CB-4353C57CF7ED}"/>
    <dgm:cxn modelId="{8797D145-BBB7-4B77-A365-9E83B7223AE6}" srcId="{4F9EE929-B846-4443-8F85-7CAAB2A80534}" destId="{7FBA000A-F7BC-4C44-B350-DA5FD8EE3305}" srcOrd="2" destOrd="0" parTransId="{3EC6E9AC-6F15-4AA3-8891-A569A6DFB4C3}" sibTransId="{D72F435D-1A9B-4AF4-81A5-99EBA629D646}"/>
    <dgm:cxn modelId="{8F840F4D-4CEB-4647-88EA-2540E69A4FB4}" type="presOf" srcId="{18731808-8DCE-4231-ACA7-0DA2FDF4F50B}" destId="{B2BD856E-7399-4ED3-BF55-F0F14F1CE9A9}" srcOrd="0" destOrd="0" presId="urn:microsoft.com/office/officeart/2005/8/layout/vList5"/>
    <dgm:cxn modelId="{C18DE44D-5F6C-4F3F-A28D-224F2DFCD734}" srcId="{362DCC23-9884-4072-A645-F0DC9A312818}" destId="{3F9FD90B-FC54-4D72-8ED2-FAEF1C7B5ABB}" srcOrd="0" destOrd="0" parTransId="{363369FF-5D34-4F0A-B2C4-57EAB091AE75}" sibTransId="{275B625D-732D-480B-B001-2354B5A26835}"/>
    <dgm:cxn modelId="{716E2671-3A7F-4E7D-B177-5DA64072A706}" srcId="{0330B56D-A5F4-47CE-839D-19B12049EE51}" destId="{18731808-8DCE-4231-ACA7-0DA2FDF4F50B}" srcOrd="0" destOrd="0" parTransId="{8C011EE0-46F1-421E-8B6C-5C2B67D3EA9A}" sibTransId="{404698DC-1A9C-4378-8E09-D189E0B9E468}"/>
    <dgm:cxn modelId="{33F9BE85-120F-4091-B359-58A3198DDC0A}" srcId="{7FBA000A-F7BC-4C44-B350-DA5FD8EE3305}" destId="{897B5DFE-0B93-4904-85CE-B26EA2597825}" srcOrd="0" destOrd="0" parTransId="{37AB2819-F52E-4E36-BC7E-E33239D7251A}" sibTransId="{32F09673-7AB5-496C-A89B-8852E8171DBD}"/>
    <dgm:cxn modelId="{A5C960A1-A77E-46C4-8F71-02FE3518CA7C}" type="presOf" srcId="{897B5DFE-0B93-4904-85CE-B26EA2597825}" destId="{3732FA4E-1179-456A-8028-98BE07B81BCB}" srcOrd="0" destOrd="0" presId="urn:microsoft.com/office/officeart/2005/8/layout/vList5"/>
    <dgm:cxn modelId="{58EE3AAF-432A-4621-9428-B03CCDEA3DEC}" srcId="{4F9EE929-B846-4443-8F85-7CAAB2A80534}" destId="{0330B56D-A5F4-47CE-839D-19B12049EE51}" srcOrd="1" destOrd="0" parTransId="{776658F3-B67A-4C29-854C-B0CEFE32927F}" sibTransId="{A3A664C8-53AA-497F-91A5-7B0CD32C5D4E}"/>
    <dgm:cxn modelId="{D370FDD4-C528-496A-B635-4EB6D1340AE3}" type="presOf" srcId="{DEC6148A-E91C-469C-B1C5-CDA11B217B45}" destId="{0177248B-C9B0-4E83-B00E-530CEC8257B7}" srcOrd="0" destOrd="0" presId="urn:microsoft.com/office/officeart/2005/8/layout/vList5"/>
    <dgm:cxn modelId="{9AC77BE7-0562-4A40-8AEF-99FFC3924BA8}" srcId="{4F9EE929-B846-4443-8F85-7CAAB2A80534}" destId="{DEC6148A-E91C-469C-B1C5-CDA11B217B45}" srcOrd="0" destOrd="0" parTransId="{AC3030E4-C3C8-4DA2-9F86-522F75B4029A}" sibTransId="{856824D2-A6EE-4CD0-B1EA-7D0512525DE4}"/>
    <dgm:cxn modelId="{76B8B6E9-EA77-4502-AA2F-8AE487780CA2}" srcId="{DEC6148A-E91C-469C-B1C5-CDA11B217B45}" destId="{04FB7F19-620C-49FA-BD31-DF2CF9EAB347}" srcOrd="0" destOrd="0" parTransId="{FCD1B607-F531-4C61-B8A7-26B50205C7DD}" sibTransId="{F6A4BEF5-5683-463E-BCAE-6058AFCDDFF8}"/>
    <dgm:cxn modelId="{66B83BF0-40D8-4B72-91D6-E8FB2EF94BE0}" type="presOf" srcId="{362DCC23-9884-4072-A645-F0DC9A312818}" destId="{F4400A63-B1E0-4553-A492-52EA4C989247}" srcOrd="0" destOrd="0" presId="urn:microsoft.com/office/officeart/2005/8/layout/vList5"/>
    <dgm:cxn modelId="{73F2A4F4-C335-47F9-B795-E2C2D417D55C}" type="presOf" srcId="{0330B56D-A5F4-47CE-839D-19B12049EE51}" destId="{8EE7CBAD-20DF-4C47-B74C-12FF5999C88E}" srcOrd="0" destOrd="0" presId="urn:microsoft.com/office/officeart/2005/8/layout/vList5"/>
    <dgm:cxn modelId="{3A33A2FD-05D1-4FC7-B5F1-5D4BE462F8BC}" type="presOf" srcId="{04FB7F19-620C-49FA-BD31-DF2CF9EAB347}" destId="{E53A462F-7B16-412C-A306-46B7DA735128}" srcOrd="0" destOrd="0" presId="urn:microsoft.com/office/officeart/2005/8/layout/vList5"/>
    <dgm:cxn modelId="{11CDC3FD-085D-4113-A420-E1BE08965CE1}" type="presOf" srcId="{3F9FD90B-FC54-4D72-8ED2-FAEF1C7B5ABB}" destId="{D3E8A05E-0519-408B-91DE-4B8DA6B1DC11}" srcOrd="0" destOrd="0" presId="urn:microsoft.com/office/officeart/2005/8/layout/vList5"/>
    <dgm:cxn modelId="{43C130AE-7008-4BD2-B02D-FB6F2087146F}" type="presParOf" srcId="{C45D71A5-0C33-4CB0-B719-61F9EE583CD7}" destId="{45465B0C-AA61-4799-A32D-FE472DDFB539}" srcOrd="0" destOrd="0" presId="urn:microsoft.com/office/officeart/2005/8/layout/vList5"/>
    <dgm:cxn modelId="{E525B31A-977D-4047-B4A2-E6837559E5DD}" type="presParOf" srcId="{45465B0C-AA61-4799-A32D-FE472DDFB539}" destId="{0177248B-C9B0-4E83-B00E-530CEC8257B7}" srcOrd="0" destOrd="0" presId="urn:microsoft.com/office/officeart/2005/8/layout/vList5"/>
    <dgm:cxn modelId="{A856FD97-379C-4B7B-97A6-CE73EF70E157}" type="presParOf" srcId="{45465B0C-AA61-4799-A32D-FE472DDFB539}" destId="{E53A462F-7B16-412C-A306-46B7DA735128}" srcOrd="1" destOrd="0" presId="urn:microsoft.com/office/officeart/2005/8/layout/vList5"/>
    <dgm:cxn modelId="{8FA5EF54-3BD1-4D7D-8B59-1465C60E4C54}" type="presParOf" srcId="{C45D71A5-0C33-4CB0-B719-61F9EE583CD7}" destId="{F999B2F3-FC15-4C02-943C-03A9AD28ADFF}" srcOrd="1" destOrd="0" presId="urn:microsoft.com/office/officeart/2005/8/layout/vList5"/>
    <dgm:cxn modelId="{17ADA230-0B89-4E22-907D-E240791C2018}" type="presParOf" srcId="{C45D71A5-0C33-4CB0-B719-61F9EE583CD7}" destId="{7AA8F15A-4186-465A-A633-7058E63527C2}" srcOrd="2" destOrd="0" presId="urn:microsoft.com/office/officeart/2005/8/layout/vList5"/>
    <dgm:cxn modelId="{78E1D52D-3652-40C0-9B53-E69B91A038A4}" type="presParOf" srcId="{7AA8F15A-4186-465A-A633-7058E63527C2}" destId="{8EE7CBAD-20DF-4C47-B74C-12FF5999C88E}" srcOrd="0" destOrd="0" presId="urn:microsoft.com/office/officeart/2005/8/layout/vList5"/>
    <dgm:cxn modelId="{A849052B-252F-4299-AE2C-720EC8787999}" type="presParOf" srcId="{7AA8F15A-4186-465A-A633-7058E63527C2}" destId="{B2BD856E-7399-4ED3-BF55-F0F14F1CE9A9}" srcOrd="1" destOrd="0" presId="urn:microsoft.com/office/officeart/2005/8/layout/vList5"/>
    <dgm:cxn modelId="{4AB8368D-9870-4031-A5E5-0057BF86C225}" type="presParOf" srcId="{C45D71A5-0C33-4CB0-B719-61F9EE583CD7}" destId="{FD1E44CE-63A4-45FC-9179-BC81EAB81F01}" srcOrd="3" destOrd="0" presId="urn:microsoft.com/office/officeart/2005/8/layout/vList5"/>
    <dgm:cxn modelId="{B3A0719B-F8DC-4B20-ABE2-61A3DD654EA0}" type="presParOf" srcId="{C45D71A5-0C33-4CB0-B719-61F9EE583CD7}" destId="{86196576-8C0E-4E29-AA04-84A5A24A9934}" srcOrd="4" destOrd="0" presId="urn:microsoft.com/office/officeart/2005/8/layout/vList5"/>
    <dgm:cxn modelId="{9A748CAA-6879-4C68-A0CE-DF77FEE55120}" type="presParOf" srcId="{86196576-8C0E-4E29-AA04-84A5A24A9934}" destId="{C1DC7ED8-4D79-4699-8712-E4D5860CEFE5}" srcOrd="0" destOrd="0" presId="urn:microsoft.com/office/officeart/2005/8/layout/vList5"/>
    <dgm:cxn modelId="{3E6313A2-8A51-4C5E-97E9-444A6CB41D91}" type="presParOf" srcId="{86196576-8C0E-4E29-AA04-84A5A24A9934}" destId="{3732FA4E-1179-456A-8028-98BE07B81BCB}" srcOrd="1" destOrd="0" presId="urn:microsoft.com/office/officeart/2005/8/layout/vList5"/>
    <dgm:cxn modelId="{0749B36F-FA2F-4BB7-874A-2A940209DF53}" type="presParOf" srcId="{C45D71A5-0C33-4CB0-B719-61F9EE583CD7}" destId="{97AFE4CA-449C-42D1-A2F0-03C2D0098728}" srcOrd="5" destOrd="0" presId="urn:microsoft.com/office/officeart/2005/8/layout/vList5"/>
    <dgm:cxn modelId="{9D58AAA6-08AC-4ECC-AF67-7EC548A81B58}" type="presParOf" srcId="{C45D71A5-0C33-4CB0-B719-61F9EE583CD7}" destId="{6E1251FA-1E43-426E-9540-4E9EC907A7BF}" srcOrd="6" destOrd="0" presId="urn:microsoft.com/office/officeart/2005/8/layout/vList5"/>
    <dgm:cxn modelId="{EB50FAD2-2BBB-4730-A15C-810804C3430F}" type="presParOf" srcId="{6E1251FA-1E43-426E-9540-4E9EC907A7BF}" destId="{F4400A63-B1E0-4553-A492-52EA4C989247}" srcOrd="0" destOrd="0" presId="urn:microsoft.com/office/officeart/2005/8/layout/vList5"/>
    <dgm:cxn modelId="{9291BCEC-760D-4805-A61B-FC2DE7218436}" type="presParOf" srcId="{6E1251FA-1E43-426E-9540-4E9EC907A7BF}" destId="{D3E8A05E-0519-408B-91DE-4B8DA6B1DC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4D404-1283-4735-89F1-A1D3523C1DE0}">
      <dsp:nvSpPr>
        <dsp:cNvPr id="0" name=""/>
        <dsp:cNvSpPr/>
      </dsp:nvSpPr>
      <dsp:spPr>
        <a:xfrm>
          <a:off x="0" y="3781"/>
          <a:ext cx="10481733" cy="52767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Développements récents</a:t>
          </a:r>
        </a:p>
      </dsp:txBody>
      <dsp:txXfrm>
        <a:off x="25759" y="29540"/>
        <a:ext cx="10430215" cy="476152"/>
      </dsp:txXfrm>
    </dsp:sp>
    <dsp:sp modelId="{3220AF31-6837-48A7-911A-80ADB985A95E}">
      <dsp:nvSpPr>
        <dsp:cNvPr id="0" name=""/>
        <dsp:cNvSpPr/>
      </dsp:nvSpPr>
      <dsp:spPr>
        <a:xfrm>
          <a:off x="0" y="594811"/>
          <a:ext cx="10481733" cy="52767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Champs d’intervention</a:t>
          </a:r>
        </a:p>
      </dsp:txBody>
      <dsp:txXfrm>
        <a:off x="25759" y="620570"/>
        <a:ext cx="10430215" cy="476152"/>
      </dsp:txXfrm>
    </dsp:sp>
    <dsp:sp modelId="{BE009593-3D04-42E0-8485-0604DA291C68}">
      <dsp:nvSpPr>
        <dsp:cNvPr id="0" name=""/>
        <dsp:cNvSpPr/>
      </dsp:nvSpPr>
      <dsp:spPr>
        <a:xfrm>
          <a:off x="0" y="1185842"/>
          <a:ext cx="10481733" cy="52767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équipes mobiles en chiffres</a:t>
          </a:r>
        </a:p>
      </dsp:txBody>
      <dsp:txXfrm>
        <a:off x="25759" y="1211601"/>
        <a:ext cx="10430215" cy="476152"/>
      </dsp:txXfrm>
    </dsp:sp>
    <dsp:sp modelId="{3C0A46C2-C504-4A36-9D0E-3D17675A4904}">
      <dsp:nvSpPr>
        <dsp:cNvPr id="0" name=""/>
        <dsp:cNvSpPr/>
      </dsp:nvSpPr>
      <dsp:spPr>
        <a:xfrm>
          <a:off x="0" y="1776872"/>
          <a:ext cx="10481733" cy="52767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Enjeux</a:t>
          </a:r>
        </a:p>
      </dsp:txBody>
      <dsp:txXfrm>
        <a:off x="25759" y="1802631"/>
        <a:ext cx="10430215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A462F-7B16-412C-A306-46B7DA735128}">
      <dsp:nvSpPr>
        <dsp:cNvPr id="0" name=""/>
        <dsp:cNvSpPr/>
      </dsp:nvSpPr>
      <dsp:spPr>
        <a:xfrm rot="5400000">
          <a:off x="6510803" y="-2778739"/>
          <a:ext cx="726904" cy="6469888"/>
        </a:xfrm>
        <a:prstGeom prst="round2SameRect">
          <a:avLst/>
        </a:prstGeom>
        <a:solidFill>
          <a:srgbClr val="F2EADF"/>
        </a:solidFill>
        <a:ln w="12700" cap="flat" cmpd="sng" algn="ctr">
          <a:solidFill>
            <a:srgbClr val="C51E4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r-FR" sz="1800" b="1" kern="1200" dirty="0">
              <a:latin typeface="+mj-lt"/>
            </a:rPr>
            <a:t>Professionnelle   Scolaire   Par le logement   Généraliste</a:t>
          </a:r>
        </a:p>
      </dsp:txBody>
      <dsp:txXfrm rot="-5400000">
        <a:off x="3639312" y="128237"/>
        <a:ext cx="6434403" cy="655934"/>
      </dsp:txXfrm>
    </dsp:sp>
    <dsp:sp modelId="{0177248B-C9B0-4E83-B00E-530CEC8257B7}">
      <dsp:nvSpPr>
        <dsp:cNvPr id="0" name=""/>
        <dsp:cNvSpPr/>
      </dsp:nvSpPr>
      <dsp:spPr>
        <a:xfrm>
          <a:off x="0" y="1889"/>
          <a:ext cx="3639312" cy="90863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Insertion</a:t>
          </a:r>
        </a:p>
      </dsp:txBody>
      <dsp:txXfrm>
        <a:off x="44356" y="46245"/>
        <a:ext cx="3550600" cy="819918"/>
      </dsp:txXfrm>
    </dsp:sp>
    <dsp:sp modelId="{B2BD856E-7399-4ED3-BF55-F0F14F1CE9A9}">
      <dsp:nvSpPr>
        <dsp:cNvPr id="0" name=""/>
        <dsp:cNvSpPr/>
      </dsp:nvSpPr>
      <dsp:spPr>
        <a:xfrm rot="5400000">
          <a:off x="6510803" y="-1824677"/>
          <a:ext cx="726904" cy="6469888"/>
        </a:xfrm>
        <a:prstGeom prst="round2SameRect">
          <a:avLst/>
        </a:prstGeom>
        <a:solidFill>
          <a:srgbClr val="F2EADF">
            <a:alpha val="90000"/>
          </a:srgbClr>
        </a:solidFill>
        <a:ln w="12700" cap="flat" cmpd="sng" algn="ctr">
          <a:solidFill>
            <a:srgbClr val="C51E4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>
              <a:latin typeface="+mj-lt"/>
            </a:rPr>
            <a:t>Alimentaire   Prévention   Campement illicite</a:t>
          </a:r>
        </a:p>
      </dsp:txBody>
      <dsp:txXfrm rot="-5400000">
        <a:off x="3639312" y="1082299"/>
        <a:ext cx="6434403" cy="655934"/>
      </dsp:txXfrm>
    </dsp:sp>
    <dsp:sp modelId="{8EE7CBAD-20DF-4C47-B74C-12FF5999C88E}">
      <dsp:nvSpPr>
        <dsp:cNvPr id="0" name=""/>
        <dsp:cNvSpPr/>
      </dsp:nvSpPr>
      <dsp:spPr>
        <a:xfrm>
          <a:off x="0" y="955951"/>
          <a:ext cx="3639312" cy="90863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Veille sociale</a:t>
          </a:r>
        </a:p>
      </dsp:txBody>
      <dsp:txXfrm>
        <a:off x="44356" y="1000307"/>
        <a:ext cx="3550600" cy="819918"/>
      </dsp:txXfrm>
    </dsp:sp>
    <dsp:sp modelId="{3732FA4E-1179-456A-8028-98BE07B81BCB}">
      <dsp:nvSpPr>
        <dsp:cNvPr id="0" name=""/>
        <dsp:cNvSpPr/>
      </dsp:nvSpPr>
      <dsp:spPr>
        <a:xfrm rot="5400000">
          <a:off x="6510803" y="-870615"/>
          <a:ext cx="726904" cy="6469888"/>
        </a:xfrm>
        <a:prstGeom prst="round2SameRect">
          <a:avLst/>
        </a:prstGeom>
        <a:solidFill>
          <a:srgbClr val="F2EADF">
            <a:alpha val="90000"/>
          </a:srgbClr>
        </a:solidFill>
        <a:ln w="12700" cap="flat" cmpd="sng" algn="ctr">
          <a:solidFill>
            <a:srgbClr val="C51E4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>
              <a:latin typeface="+mj-lt"/>
            </a:rPr>
            <a:t>Périnatalité   Soins    Santé mentale</a:t>
          </a:r>
        </a:p>
      </dsp:txBody>
      <dsp:txXfrm rot="-5400000">
        <a:off x="3639312" y="2036361"/>
        <a:ext cx="6434403" cy="655934"/>
      </dsp:txXfrm>
    </dsp:sp>
    <dsp:sp modelId="{C1DC7ED8-4D79-4699-8712-E4D5860CEFE5}">
      <dsp:nvSpPr>
        <dsp:cNvPr id="0" name=""/>
        <dsp:cNvSpPr/>
      </dsp:nvSpPr>
      <dsp:spPr>
        <a:xfrm>
          <a:off x="0" y="1910013"/>
          <a:ext cx="3639312" cy="90863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Sanitaire et social</a:t>
          </a:r>
        </a:p>
      </dsp:txBody>
      <dsp:txXfrm>
        <a:off x="44356" y="1954369"/>
        <a:ext cx="3550600" cy="819918"/>
      </dsp:txXfrm>
    </dsp:sp>
    <dsp:sp modelId="{D3E8A05E-0519-408B-91DE-4B8DA6B1DC11}">
      <dsp:nvSpPr>
        <dsp:cNvPr id="0" name=""/>
        <dsp:cNvSpPr/>
      </dsp:nvSpPr>
      <dsp:spPr>
        <a:xfrm rot="5400000">
          <a:off x="6510803" y="83446"/>
          <a:ext cx="726904" cy="6469888"/>
        </a:xfrm>
        <a:prstGeom prst="round2SameRect">
          <a:avLst/>
        </a:prstGeom>
        <a:solidFill>
          <a:srgbClr val="F2EADF">
            <a:alpha val="90000"/>
          </a:srgbClr>
        </a:solidFill>
        <a:ln w="12700" cap="flat" cmpd="sng" algn="ctr">
          <a:solidFill>
            <a:srgbClr val="C51E4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>
              <a:latin typeface="+mj-lt"/>
            </a:rPr>
            <a:t>Accompagnement administratif   Information    Orientation</a:t>
          </a:r>
        </a:p>
      </dsp:txBody>
      <dsp:txXfrm rot="-5400000">
        <a:off x="3639312" y="2990423"/>
        <a:ext cx="6434403" cy="655934"/>
      </dsp:txXfrm>
    </dsp:sp>
    <dsp:sp modelId="{F4400A63-B1E0-4553-A492-52EA4C989247}">
      <dsp:nvSpPr>
        <dsp:cNvPr id="0" name=""/>
        <dsp:cNvSpPr/>
      </dsp:nvSpPr>
      <dsp:spPr>
        <a:xfrm>
          <a:off x="0" y="2864075"/>
          <a:ext cx="3639312" cy="908630"/>
        </a:xfrm>
        <a:prstGeom prst="roundRect">
          <a:avLst/>
        </a:prstGeom>
        <a:solidFill>
          <a:srgbClr val="E635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Accès aux droits</a:t>
          </a:r>
        </a:p>
      </dsp:txBody>
      <dsp:txXfrm>
        <a:off x="44356" y="2908431"/>
        <a:ext cx="3550600" cy="81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DE9E5-D488-417D-B4BC-507001395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6ECDB5-8131-4D7F-BA62-DC63D5E7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E1851-CEE3-4942-B311-139891F3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6DCBA-0652-4C55-A2E3-31D7D255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0F43CA-457C-4C6D-B4B8-0E071AFE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0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BA4CC-8D15-4999-8FE4-9BB1EDA1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07072-509A-4940-B8D5-22F249980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288EA-561F-4B71-A72F-3B0629F0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7B75E-A7AD-4878-896F-BC7A7E03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56AAF-CA70-4C37-B687-B9128F75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7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AFF841-36B2-446E-911E-2213585B0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E6162E-840E-479D-9D7E-306315F7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A80B28-592D-46BB-91E7-BB548742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C7763-EC7B-4572-82F0-152611B3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7B5D6-C6F1-419B-B651-185D0E98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79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06AC4-423C-4379-91E0-36FFE7F9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BB8B0E-572F-4DE5-BE92-FB28A44A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AAD156-5F40-45EC-8353-C2D68D16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BF2C1D-8395-470E-8949-569CC2FA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6A277-3E4D-4BA0-969A-4F30DED9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23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56C3A-99FF-419D-9CC7-B1D5A0AB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4205CF-91A4-43D5-A1BC-71441F27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7CCEE-9461-40C1-B7D3-540E4D59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2B6AE-9C17-49AB-A165-4F09625B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4E747F-BBA4-488C-BB1F-E3A76043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76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E6820-0FC5-4A65-9545-0FB51EF8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6DC656-A2AF-47C6-81D7-C07EE404E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EB29E8-C390-4448-B9E0-E11495E98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B80425-E48F-41CF-96DB-D854CF36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00F54A-FF02-415A-A5F7-AB87A7FC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03A0FB-0992-4D32-AEE8-0180A8C2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017AC-2A72-41C3-84B3-CB0BE9B4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2A8656-F7B8-489B-AE19-ACF66C2C6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FC5796-A88E-45EB-942B-6D68B7D5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B6A532-35B6-4368-8A9C-1F918190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DFCCC2-19A1-4987-8805-30A3CD580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B6F123-F193-4D52-9007-F49DD0BC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D61038-8240-4960-8794-B7304042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A77BCF-C28B-4D56-B00B-7AA8C4AC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1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EAB09-8F7B-4E88-AC66-2E591AF4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ABDFFF-1800-416F-AB83-1D81A294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819FB9-A94C-4904-9C30-5FE15F0B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F2D74E-5821-4CC7-A85F-62B60E31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2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62566E-AC54-4DA0-A3B2-A8257586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352552-A53C-4680-B6F9-E937E767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264ADB-71E8-4CA4-8CD8-EE18CA9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A7ED4-1089-4B7F-B13B-15EC7120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7B7D1-F5D1-40C4-B48A-4F1FF0E3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EB84A8-7906-4B51-AF85-6E88196E3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28BF2-580E-4990-8536-92D7DE3C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4815D-D73C-467F-8F5C-E7985105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AB2CC3-B7F5-45FB-A96D-526116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24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25F7A-D776-4F5B-B609-9B71D125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E83C8B-FE8D-4F76-B964-38BF46C10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EB2CE5-01DB-49F3-BB19-E1D43EA93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0D8B7-9797-4382-B82A-82DF7E3E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B6C2C9-E112-44AE-B768-B3039514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46BA2E-3697-43FA-8FEA-526F138A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1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59C915-B19F-488F-8B55-4A6AFD20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0ABFF-5A9F-4490-8E08-C0BE4309F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BA7FE-F8F2-4B27-9D88-B7FFD19EF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7B2C-BC1C-4E8A-96DF-3CF5D3CD1572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392B0-56EE-4E19-BB81-C600C8E8A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DC97E-B26C-4912-A2DE-DCA7E93DE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9EFE-8471-4B70-B7B0-5ACCCED19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3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93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3078E-B035-4938-ACB9-4D611867046E}"/>
              </a:ext>
            </a:extLst>
          </p:cNvPr>
          <p:cNvSpPr/>
          <p:nvPr/>
        </p:nvSpPr>
        <p:spPr>
          <a:xfrm>
            <a:off x="409575" y="-2"/>
            <a:ext cx="2961027" cy="1933577"/>
          </a:xfrm>
          <a:prstGeom prst="rect">
            <a:avLst/>
          </a:prstGeom>
          <a:solidFill>
            <a:srgbClr val="E6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6D6D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815E6C0-24D4-469B-9790-EF6ADE44C028}"/>
              </a:ext>
            </a:extLst>
          </p:cNvPr>
          <p:cNvSpPr txBox="1">
            <a:spLocks/>
          </p:cNvSpPr>
          <p:nvPr/>
        </p:nvSpPr>
        <p:spPr>
          <a:xfrm>
            <a:off x="4181115" y="583791"/>
            <a:ext cx="7696919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C51E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L’aller-vers dans le Val-d’Oise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111A9D1-0761-4FF3-ACEA-42A1F039E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779095"/>
              </p:ext>
            </p:extLst>
          </p:nvPr>
        </p:nvGraphicFramePr>
        <p:xfrm>
          <a:off x="846667" y="2582333"/>
          <a:ext cx="1048173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6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3078E-B035-4938-ACB9-4D611867046E}"/>
              </a:ext>
            </a:extLst>
          </p:cNvPr>
          <p:cNvSpPr/>
          <p:nvPr/>
        </p:nvSpPr>
        <p:spPr>
          <a:xfrm>
            <a:off x="409575" y="-2"/>
            <a:ext cx="2961027" cy="1933577"/>
          </a:xfrm>
          <a:prstGeom prst="rect">
            <a:avLst/>
          </a:prstGeom>
          <a:solidFill>
            <a:srgbClr val="E6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6D6D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815E6C0-24D4-469B-9790-EF6ADE44C028}"/>
              </a:ext>
            </a:extLst>
          </p:cNvPr>
          <p:cNvSpPr txBox="1">
            <a:spLocks/>
          </p:cNvSpPr>
          <p:nvPr/>
        </p:nvSpPr>
        <p:spPr>
          <a:xfrm>
            <a:off x="4181115" y="583791"/>
            <a:ext cx="7696919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C51E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L’aller-vers dans le Val-d’Oise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81B5F-586F-4E7E-BC63-6892C1D70E1A}"/>
              </a:ext>
            </a:extLst>
          </p:cNvPr>
          <p:cNvSpPr txBox="1"/>
          <p:nvPr/>
        </p:nvSpPr>
        <p:spPr>
          <a:xfrm>
            <a:off x="441199" y="571468"/>
            <a:ext cx="305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Développement de l’Aller-Vers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AFFC73-BBF6-476A-87DD-DF4774E77D93}"/>
              </a:ext>
            </a:extLst>
          </p:cNvPr>
          <p:cNvSpPr txBox="1"/>
          <p:nvPr/>
        </p:nvSpPr>
        <p:spPr>
          <a:xfrm>
            <a:off x="1236133" y="2505045"/>
            <a:ext cx="1010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0" dirty="0">
                <a:solidFill>
                  <a:srgbClr val="000000"/>
                </a:solidFill>
                <a:effectLst/>
                <a:latin typeface="+mj-lt"/>
              </a:rPr>
              <a:t>La stratégie nationale de lutte contre la pauvreté en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i="0" dirty="0">
                <a:solidFill>
                  <a:srgbClr val="000000"/>
                </a:solidFill>
                <a:effectLst/>
                <a:latin typeface="+mj-lt"/>
              </a:rPr>
              <a:t> Lutte contre le non-recours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i="0" dirty="0">
                <a:solidFill>
                  <a:srgbClr val="000000"/>
                </a:solidFill>
                <a:effectLst/>
                <a:latin typeface="+mj-lt"/>
              </a:rPr>
              <a:t> L’Aller-Vers comme axe majeur de cette stratégie </a:t>
            </a:r>
          </a:p>
          <a:p>
            <a:pPr marL="0" indent="0">
              <a:buNone/>
            </a:pPr>
            <a:endParaRPr lang="fr-FR" sz="200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fr-FR" sz="200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fr-FR" sz="2000" i="0" dirty="0">
                <a:solidFill>
                  <a:srgbClr val="000000"/>
                </a:solidFill>
                <a:effectLst/>
                <a:latin typeface="+mj-lt"/>
              </a:rPr>
              <a:t>La réforme du système de santé en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+mj-lt"/>
              </a:rPr>
              <a:t> Mesure 27 dédiée à la création d’équipes mobiles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>
                <a:latin typeface="+mj-lt"/>
              </a:rPr>
              <a:t> Conjugue les questions de santé et de précarité</a:t>
            </a:r>
          </a:p>
        </p:txBody>
      </p:sp>
    </p:spTree>
    <p:extLst>
      <p:ext uri="{BB962C8B-B14F-4D97-AF65-F5344CB8AC3E}">
        <p14:creationId xmlns:p14="http://schemas.microsoft.com/office/powerpoint/2010/main" val="136008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3078E-B035-4938-ACB9-4D611867046E}"/>
              </a:ext>
            </a:extLst>
          </p:cNvPr>
          <p:cNvSpPr/>
          <p:nvPr/>
        </p:nvSpPr>
        <p:spPr>
          <a:xfrm>
            <a:off x="409575" y="-2"/>
            <a:ext cx="2961027" cy="1933577"/>
          </a:xfrm>
          <a:prstGeom prst="rect">
            <a:avLst/>
          </a:prstGeom>
          <a:solidFill>
            <a:srgbClr val="E6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6D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815E6C0-24D4-469B-9790-EF6ADE44C028}"/>
              </a:ext>
            </a:extLst>
          </p:cNvPr>
          <p:cNvSpPr txBox="1">
            <a:spLocks/>
          </p:cNvSpPr>
          <p:nvPr/>
        </p:nvSpPr>
        <p:spPr>
          <a:xfrm>
            <a:off x="4181115" y="583791"/>
            <a:ext cx="7696919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51E4C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L’aller-vers dans le Val-d’Oise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81B5F-586F-4E7E-BC63-6892C1D70E1A}"/>
              </a:ext>
            </a:extLst>
          </p:cNvPr>
          <p:cNvSpPr txBox="1"/>
          <p:nvPr/>
        </p:nvSpPr>
        <p:spPr>
          <a:xfrm>
            <a:off x="441199" y="571468"/>
            <a:ext cx="305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Champs d’intervention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BBFD3AF-617C-4C4C-8332-044030D26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948843"/>
              </p:ext>
            </p:extLst>
          </p:nvPr>
        </p:nvGraphicFramePr>
        <p:xfrm>
          <a:off x="1180715" y="2173623"/>
          <a:ext cx="10109200" cy="377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668CE7F4-3EE2-4C01-9CC8-85B0692D1445}"/>
              </a:ext>
            </a:extLst>
          </p:cNvPr>
          <p:cNvSpPr/>
          <p:nvPr/>
        </p:nvSpPr>
        <p:spPr>
          <a:xfrm>
            <a:off x="6964218" y="2595418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5887610C-FB20-42A0-BA09-44EB35AC765A}"/>
              </a:ext>
            </a:extLst>
          </p:cNvPr>
          <p:cNvSpPr/>
          <p:nvPr/>
        </p:nvSpPr>
        <p:spPr>
          <a:xfrm>
            <a:off x="7822815" y="2595417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191476BA-BAA0-4B4F-A7FB-A434ADDE5945}"/>
              </a:ext>
            </a:extLst>
          </p:cNvPr>
          <p:cNvSpPr/>
          <p:nvPr/>
        </p:nvSpPr>
        <p:spPr>
          <a:xfrm>
            <a:off x="9369522" y="2595417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C6B8F8EC-6C64-49B8-B2A1-1867CD85A0E5}"/>
              </a:ext>
            </a:extLst>
          </p:cNvPr>
          <p:cNvSpPr/>
          <p:nvPr/>
        </p:nvSpPr>
        <p:spPr>
          <a:xfrm>
            <a:off x="7120468" y="3532908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BFB5EE02-663C-4851-964D-AC3BACC9F05D}"/>
              </a:ext>
            </a:extLst>
          </p:cNvPr>
          <p:cNvSpPr/>
          <p:nvPr/>
        </p:nvSpPr>
        <p:spPr>
          <a:xfrm>
            <a:off x="8247304" y="3532907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28CCB2CB-8B5A-42D1-BD2C-D9FCCBD3188C}"/>
              </a:ext>
            </a:extLst>
          </p:cNvPr>
          <p:cNvSpPr/>
          <p:nvPr/>
        </p:nvSpPr>
        <p:spPr>
          <a:xfrm>
            <a:off x="8267317" y="5458688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2FD81C39-3B7D-47D2-A3E4-36987B51AE37}"/>
              </a:ext>
            </a:extLst>
          </p:cNvPr>
          <p:cNvSpPr/>
          <p:nvPr/>
        </p:nvSpPr>
        <p:spPr>
          <a:xfrm>
            <a:off x="9521923" y="5458688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3CE4DD60-73C6-4BB0-827C-B458D43EDA79}"/>
              </a:ext>
            </a:extLst>
          </p:cNvPr>
          <p:cNvSpPr/>
          <p:nvPr/>
        </p:nvSpPr>
        <p:spPr>
          <a:xfrm>
            <a:off x="7517632" y="4493387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99F152A4-6B85-4633-B956-9E5338FE33ED}"/>
              </a:ext>
            </a:extLst>
          </p:cNvPr>
          <p:cNvSpPr/>
          <p:nvPr/>
        </p:nvSpPr>
        <p:spPr>
          <a:xfrm>
            <a:off x="8172644" y="4493387"/>
            <a:ext cx="83127" cy="73891"/>
          </a:xfrm>
          <a:prstGeom prst="flowChartConnector">
            <a:avLst/>
          </a:prstGeom>
          <a:solidFill>
            <a:srgbClr val="C51E4C"/>
          </a:solidFill>
          <a:ln>
            <a:solidFill>
              <a:srgbClr val="C51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7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3078E-B035-4938-ACB9-4D611867046E}"/>
              </a:ext>
            </a:extLst>
          </p:cNvPr>
          <p:cNvSpPr/>
          <p:nvPr/>
        </p:nvSpPr>
        <p:spPr>
          <a:xfrm>
            <a:off x="409575" y="-2"/>
            <a:ext cx="2961027" cy="1933577"/>
          </a:xfrm>
          <a:prstGeom prst="rect">
            <a:avLst/>
          </a:prstGeom>
          <a:solidFill>
            <a:srgbClr val="E6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6D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815E6C0-24D4-469B-9790-EF6ADE44C028}"/>
              </a:ext>
            </a:extLst>
          </p:cNvPr>
          <p:cNvSpPr txBox="1">
            <a:spLocks/>
          </p:cNvSpPr>
          <p:nvPr/>
        </p:nvSpPr>
        <p:spPr>
          <a:xfrm>
            <a:off x="4181115" y="583791"/>
            <a:ext cx="7696919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51E4C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L’aller-vers dans le Val d’Oise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81B5F-586F-4E7E-BC63-6892C1D70E1A}"/>
              </a:ext>
            </a:extLst>
          </p:cNvPr>
          <p:cNvSpPr txBox="1"/>
          <p:nvPr/>
        </p:nvSpPr>
        <p:spPr>
          <a:xfrm>
            <a:off x="362850" y="567218"/>
            <a:ext cx="305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 équipes mobiles en chiffres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A57DE4E-D45B-4DC7-9239-62E7BD56FE38}"/>
              </a:ext>
            </a:extLst>
          </p:cNvPr>
          <p:cNvGraphicFramePr/>
          <p:nvPr/>
        </p:nvGraphicFramePr>
        <p:xfrm>
          <a:off x="646545" y="2088545"/>
          <a:ext cx="5449455" cy="391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FE63D13-F89B-49F2-93C3-F13FF69FB938}"/>
              </a:ext>
            </a:extLst>
          </p:cNvPr>
          <p:cNvGraphicFramePr/>
          <p:nvPr/>
        </p:nvGraphicFramePr>
        <p:xfrm>
          <a:off x="6428579" y="2088544"/>
          <a:ext cx="5449455" cy="391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437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3078E-B035-4938-ACB9-4D611867046E}"/>
              </a:ext>
            </a:extLst>
          </p:cNvPr>
          <p:cNvSpPr/>
          <p:nvPr/>
        </p:nvSpPr>
        <p:spPr>
          <a:xfrm>
            <a:off x="409575" y="-2"/>
            <a:ext cx="2961027" cy="1933577"/>
          </a:xfrm>
          <a:prstGeom prst="rect">
            <a:avLst/>
          </a:prstGeom>
          <a:solidFill>
            <a:srgbClr val="E6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6D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815E6C0-24D4-469B-9790-EF6ADE44C028}"/>
              </a:ext>
            </a:extLst>
          </p:cNvPr>
          <p:cNvSpPr txBox="1">
            <a:spLocks/>
          </p:cNvSpPr>
          <p:nvPr/>
        </p:nvSpPr>
        <p:spPr>
          <a:xfrm>
            <a:off x="4181115" y="583791"/>
            <a:ext cx="7696919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51E4C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L’aller-vers dans le Val-d’Oise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81B5F-586F-4E7E-BC63-6892C1D70E1A}"/>
              </a:ext>
            </a:extLst>
          </p:cNvPr>
          <p:cNvSpPr txBox="1"/>
          <p:nvPr/>
        </p:nvSpPr>
        <p:spPr>
          <a:xfrm>
            <a:off x="362850" y="567218"/>
            <a:ext cx="305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 équipes mobiles en chiffres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A57DE4E-D45B-4DC7-9239-62E7BD56FE38}"/>
              </a:ext>
            </a:extLst>
          </p:cNvPr>
          <p:cNvGraphicFramePr/>
          <p:nvPr/>
        </p:nvGraphicFramePr>
        <p:xfrm>
          <a:off x="646545" y="2088545"/>
          <a:ext cx="5449455" cy="391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FE63D13-F89B-49F2-93C3-F13FF69FB938}"/>
              </a:ext>
            </a:extLst>
          </p:cNvPr>
          <p:cNvGraphicFramePr/>
          <p:nvPr/>
        </p:nvGraphicFramePr>
        <p:xfrm>
          <a:off x="6428579" y="2088544"/>
          <a:ext cx="5449455" cy="391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80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3078E-B035-4938-ACB9-4D611867046E}"/>
              </a:ext>
            </a:extLst>
          </p:cNvPr>
          <p:cNvSpPr/>
          <p:nvPr/>
        </p:nvSpPr>
        <p:spPr>
          <a:xfrm>
            <a:off x="409575" y="-2"/>
            <a:ext cx="2961027" cy="1933577"/>
          </a:xfrm>
          <a:prstGeom prst="rect">
            <a:avLst/>
          </a:prstGeom>
          <a:solidFill>
            <a:srgbClr val="E6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6D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815E6C0-24D4-469B-9790-EF6ADE44C028}"/>
              </a:ext>
            </a:extLst>
          </p:cNvPr>
          <p:cNvSpPr txBox="1">
            <a:spLocks/>
          </p:cNvSpPr>
          <p:nvPr/>
        </p:nvSpPr>
        <p:spPr>
          <a:xfrm>
            <a:off x="4181115" y="583791"/>
            <a:ext cx="7696919" cy="59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51E4C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L’aller-vers dans le Val-d’Oise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81B5F-586F-4E7E-BC63-6892C1D70E1A}"/>
              </a:ext>
            </a:extLst>
          </p:cNvPr>
          <p:cNvSpPr txBox="1"/>
          <p:nvPr/>
        </p:nvSpPr>
        <p:spPr>
          <a:xfrm>
            <a:off x="441199" y="571468"/>
            <a:ext cx="305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 enjeux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AFFC73-BBF6-476A-87DD-DF4774E77D93}"/>
              </a:ext>
            </a:extLst>
          </p:cNvPr>
          <p:cNvSpPr txBox="1"/>
          <p:nvPr/>
        </p:nvSpPr>
        <p:spPr>
          <a:xfrm>
            <a:off x="1236133" y="2505045"/>
            <a:ext cx="1010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 enjeu autour de la connaissance des dispositifs existants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Multiplicité des équipes mobiles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Référentiel des dispositifs d’Aller-vers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 enjeu de coordination entre les dispositifs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Aller-vers pour ramener vers les services fixes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Quelle coordination entre équipes mobiles ?</a:t>
            </a:r>
          </a:p>
        </p:txBody>
      </p:sp>
    </p:spTree>
    <p:extLst>
      <p:ext uri="{BB962C8B-B14F-4D97-AF65-F5344CB8AC3E}">
        <p14:creationId xmlns:p14="http://schemas.microsoft.com/office/powerpoint/2010/main" val="2350642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178</Words>
  <Application>Microsoft Office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Marie-Pierre BEUGIN</dc:creator>
  <cp:lastModifiedBy>Marie-Pierre BEUGIN</cp:lastModifiedBy>
  <cp:revision>42</cp:revision>
  <cp:lastPrinted>2025-06-10T12:01:58Z</cp:lastPrinted>
  <dcterms:created xsi:type="dcterms:W3CDTF">2025-06-06T08:27:06Z</dcterms:created>
  <dcterms:modified xsi:type="dcterms:W3CDTF">2025-09-12T10:05:12Z</dcterms:modified>
</cp:coreProperties>
</file>