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3" r:id="rId5"/>
    <p:sldId id="261" r:id="rId6"/>
    <p:sldId id="275" r:id="rId7"/>
    <p:sldId id="276" r:id="rId8"/>
    <p:sldId id="283" r:id="rId9"/>
    <p:sldId id="282" r:id="rId10"/>
    <p:sldId id="281" r:id="rId11"/>
    <p:sldId id="284" r:id="rId12"/>
    <p:sldId id="27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53"/>
    <a:srgbClr val="EE2656"/>
    <a:srgbClr val="E3CFAA"/>
    <a:srgbClr val="F7F7F7"/>
    <a:srgbClr val="222151"/>
    <a:srgbClr val="FF4747"/>
    <a:srgbClr val="FF5050"/>
    <a:srgbClr val="BD0F38"/>
    <a:srgbClr val="303030"/>
    <a:srgbClr val="8C8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ABAAE4-6240-7C2D-DC2F-6052328E8B73}" v="30" dt="2026-02-24T09:07:07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49" y="53"/>
      </p:cViewPr>
      <p:guideLst>
        <p:guide orient="horz" pos="19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éphanie Mary" userId="S::stephanie.mary@esperer-95.org::5a714cb0-5a99-4c15-8f3d-6d0bdd4fd03f" providerId="AD" clId="Web-{28ABAAE4-6240-7C2D-DC2F-6052328E8B73}"/>
    <pc:docChg chg="modSld">
      <pc:chgData name="Stéphanie Mary" userId="S::stephanie.mary@esperer-95.org::5a714cb0-5a99-4c15-8f3d-6d0bdd4fd03f" providerId="AD" clId="Web-{28ABAAE4-6240-7C2D-DC2F-6052328E8B73}" dt="2026-02-24T09:07:02.549" v="24"/>
      <pc:docMkLst>
        <pc:docMk/>
      </pc:docMkLst>
      <pc:sldChg chg="modSp">
        <pc:chgData name="Stéphanie Mary" userId="S::stephanie.mary@esperer-95.org::5a714cb0-5a99-4c15-8f3d-6d0bdd4fd03f" providerId="AD" clId="Web-{28ABAAE4-6240-7C2D-DC2F-6052328E8B73}" dt="2026-02-24T09:06:31.783" v="20" actId="20577"/>
        <pc:sldMkLst>
          <pc:docMk/>
          <pc:sldMk cId="633622290" sldId="275"/>
        </pc:sldMkLst>
        <pc:spChg chg="mod">
          <ac:chgData name="Stéphanie Mary" userId="S::stephanie.mary@esperer-95.org::5a714cb0-5a99-4c15-8f3d-6d0bdd4fd03f" providerId="AD" clId="Web-{28ABAAE4-6240-7C2D-DC2F-6052328E8B73}" dt="2026-02-24T09:04:34.638" v="1" actId="20577"/>
          <ac:spMkLst>
            <pc:docMk/>
            <pc:sldMk cId="633622290" sldId="275"/>
            <ac:spMk id="14" creationId="{94689C63-00DC-4D0F-BD2F-E1B68889ADAE}"/>
          </ac:spMkLst>
        </pc:spChg>
        <pc:spChg chg="mod">
          <ac:chgData name="Stéphanie Mary" userId="S::stephanie.mary@esperer-95.org::5a714cb0-5a99-4c15-8f3d-6d0bdd4fd03f" providerId="AD" clId="Web-{28ABAAE4-6240-7C2D-DC2F-6052328E8B73}" dt="2026-02-24T09:06:31.783" v="20" actId="20577"/>
          <ac:spMkLst>
            <pc:docMk/>
            <pc:sldMk cId="633622290" sldId="275"/>
            <ac:spMk id="16" creationId="{13DECDCC-D553-4EF7-B2A0-D544E7713D9A}"/>
          </ac:spMkLst>
        </pc:spChg>
        <pc:spChg chg="mod">
          <ac:chgData name="Stéphanie Mary" userId="S::stephanie.mary@esperer-95.org::5a714cb0-5a99-4c15-8f3d-6d0bdd4fd03f" providerId="AD" clId="Web-{28ABAAE4-6240-7C2D-DC2F-6052328E8B73}" dt="2026-02-24T09:04:38.091" v="2" actId="20577"/>
          <ac:spMkLst>
            <pc:docMk/>
            <pc:sldMk cId="633622290" sldId="275"/>
            <ac:spMk id="17" creationId="{157FF5B0-C6F5-45E9-96D2-6C298061975D}"/>
          </ac:spMkLst>
        </pc:spChg>
        <pc:spChg chg="mod">
          <ac:chgData name="Stéphanie Mary" userId="S::stephanie.mary@esperer-95.org::5a714cb0-5a99-4c15-8f3d-6d0bdd4fd03f" providerId="AD" clId="Web-{28ABAAE4-6240-7C2D-DC2F-6052328E8B73}" dt="2026-02-24T09:06:27.173" v="18" actId="20577"/>
          <ac:spMkLst>
            <pc:docMk/>
            <pc:sldMk cId="633622290" sldId="275"/>
            <ac:spMk id="18" creationId="{6825A1F7-3771-455E-A7AC-0421FB39A874}"/>
          </ac:spMkLst>
        </pc:spChg>
      </pc:sldChg>
      <pc:sldChg chg="modSp">
        <pc:chgData name="Stéphanie Mary" userId="S::stephanie.mary@esperer-95.org::5a714cb0-5a99-4c15-8f3d-6d0bdd4fd03f" providerId="AD" clId="Web-{28ABAAE4-6240-7C2D-DC2F-6052328E8B73}" dt="2026-02-24T09:07:02.549" v="24"/>
        <pc:sldMkLst>
          <pc:docMk/>
          <pc:sldMk cId="3643724352" sldId="283"/>
        </pc:sldMkLst>
        <pc:graphicFrameChg chg="mod modGraphic">
          <ac:chgData name="Stéphanie Mary" userId="S::stephanie.mary@esperer-95.org::5a714cb0-5a99-4c15-8f3d-6d0bdd4fd03f" providerId="AD" clId="Web-{28ABAAE4-6240-7C2D-DC2F-6052328E8B73}" dt="2026-02-24T09:07:02.549" v="24"/>
          <ac:graphicFrameMkLst>
            <pc:docMk/>
            <pc:sldMk cId="3643724352" sldId="283"/>
            <ac:graphicFrameMk id="3" creationId="{EBD5FEA8-EC00-41FA-B9AF-84047E4D018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ugo.chaubet\Documents\Docs%20utiles\CVS\20260202-export_demande_hebergement_tdb(R&#233;cup&#233;ration%20automatique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ugo.chaubet\Documents\Docs%20utiles\CVS\20260202-export_demande_hebergement_tdb(R&#233;cup&#233;ration%20automatique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ugo.chaubet\Documents\Docs%20utiles\CVS\Plan%20GF%2001-202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ugo.chaubet\Documents\Docs%20utiles\CVS\Plan%20GF%2001-202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ugo.chaubet\Documents\Docs%20utiles\CVS\Plan%20GF%2001-202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>
                <a:solidFill>
                  <a:srgbClr val="202053"/>
                </a:solidFill>
              </a:rPr>
              <a:t>Typologie des prises en charge sur les places déployées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08-4D51-9857-4BAFA53897D5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08-4D51-9857-4BAFA53897D5}"/>
              </c:ext>
            </c:extLst>
          </c:dPt>
          <c:dPt>
            <c:idx val="2"/>
            <c:bubble3D val="0"/>
            <c:spPr>
              <a:solidFill>
                <a:srgbClr val="20205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08-4D51-9857-4BAFA53897D5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08-4D51-9857-4BAFA53897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608-4D51-9857-4BAFA53897D5}"/>
              </c:ext>
            </c:extLst>
          </c:dPt>
          <c:dPt>
            <c:idx val="5"/>
            <c:bubble3D val="0"/>
            <c:spPr>
              <a:solidFill>
                <a:srgbClr val="E3CF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608-4D51-9857-4BAFA53897D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608-4D51-9857-4BAFA53897D5}"/>
              </c:ext>
            </c:extLst>
          </c:dPt>
          <c:dPt>
            <c:idx val="7"/>
            <c:bubble3D val="0"/>
            <c:spPr>
              <a:solidFill>
                <a:srgbClr val="EE26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608-4D51-9857-4BAFA53897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Feuil1!$A$49:$A$56</c:f>
              <c:strCache>
                <c:ptCount val="8"/>
                <c:pt idx="0">
                  <c:v>Couple avec enfant</c:v>
                </c:pt>
                <c:pt idx="1">
                  <c:v>Couple sans enfant</c:v>
                </c:pt>
                <c:pt idx="2">
                  <c:v>Femme seule</c:v>
                </c:pt>
                <c:pt idx="3">
                  <c:v>Femme seule avec enfant(s)</c:v>
                </c:pt>
                <c:pt idx="4">
                  <c:v>Groupe avec enfant(s)</c:v>
                </c:pt>
                <c:pt idx="5">
                  <c:v>Groupe d'adultes sans enfant</c:v>
                </c:pt>
                <c:pt idx="6">
                  <c:v>Homme seul</c:v>
                </c:pt>
                <c:pt idx="7">
                  <c:v>Homme seul avec enfant(s)</c:v>
                </c:pt>
              </c:strCache>
            </c:strRef>
          </c:cat>
          <c:val>
            <c:numRef>
              <c:f>Feuil1!$B$49:$B$56</c:f>
              <c:numCache>
                <c:formatCode>0%</c:formatCode>
                <c:ptCount val="8"/>
                <c:pt idx="0">
                  <c:v>0.23631840796019901</c:v>
                </c:pt>
                <c:pt idx="1">
                  <c:v>2.4875621890547265E-2</c:v>
                </c:pt>
                <c:pt idx="2">
                  <c:v>0.13184079601990051</c:v>
                </c:pt>
                <c:pt idx="3">
                  <c:v>6.965174129353234E-2</c:v>
                </c:pt>
                <c:pt idx="4">
                  <c:v>4.975124378109453E-2</c:v>
                </c:pt>
                <c:pt idx="5">
                  <c:v>1.2437810945273632E-2</c:v>
                </c:pt>
                <c:pt idx="6">
                  <c:v>0.46517412935323382</c:v>
                </c:pt>
                <c:pt idx="7">
                  <c:v>9.9502487562189053E-3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608-4D51-9857-4BAFA53897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baseline="0" dirty="0">
                <a:solidFill>
                  <a:srgbClr val="202053"/>
                </a:solidFill>
                <a:effectLst/>
              </a:rPr>
              <a:t>Typologie des personnes uniques prises en charge sur les places déployées</a:t>
            </a:r>
            <a:endParaRPr lang="fr-FR" sz="1100" dirty="0">
              <a:solidFill>
                <a:srgbClr val="202053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Feuil1!$A$79:$A$86</c:f>
              <c:strCache>
                <c:ptCount val="8"/>
                <c:pt idx="0">
                  <c:v>Couple avec enfant</c:v>
                </c:pt>
                <c:pt idx="1">
                  <c:v>Couple sans enfant</c:v>
                </c:pt>
                <c:pt idx="2">
                  <c:v>Femme seule</c:v>
                </c:pt>
                <c:pt idx="3">
                  <c:v>Femme seule avec enfant(s)</c:v>
                </c:pt>
                <c:pt idx="4">
                  <c:v>Groupe avec enfant(s)</c:v>
                </c:pt>
                <c:pt idx="5">
                  <c:v>Groupe d'adultes sans enfant</c:v>
                </c:pt>
                <c:pt idx="6">
                  <c:v>Homme seul</c:v>
                </c:pt>
                <c:pt idx="7">
                  <c:v>Homme seul avec enfant(s)</c:v>
                </c:pt>
              </c:strCache>
            </c:strRef>
          </c:cat>
          <c:val>
            <c:numRef>
              <c:f>Feuil1!$B$79:$B$86</c:f>
              <c:numCache>
                <c:formatCode>General</c:formatCode>
                <c:ptCount val="8"/>
                <c:pt idx="0">
                  <c:v>48</c:v>
                </c:pt>
                <c:pt idx="1">
                  <c:v>6</c:v>
                </c:pt>
                <c:pt idx="2">
                  <c:v>22</c:v>
                </c:pt>
                <c:pt idx="3">
                  <c:v>19</c:v>
                </c:pt>
                <c:pt idx="4">
                  <c:v>13</c:v>
                </c:pt>
                <c:pt idx="5">
                  <c:v>5</c:v>
                </c:pt>
                <c:pt idx="6">
                  <c:v>103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0-4B23-94D0-5EE430CE1B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45814303"/>
        <c:axId val="1045814719"/>
      </c:barChart>
      <c:catAx>
        <c:axId val="1045814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5814719"/>
        <c:crosses val="autoZero"/>
        <c:auto val="1"/>
        <c:lblAlgn val="ctr"/>
        <c:lblOffset val="100"/>
        <c:noMultiLvlLbl val="0"/>
      </c:catAx>
      <c:valAx>
        <c:axId val="1045814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5814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/>
              <a:t>Age des</a:t>
            </a:r>
            <a:r>
              <a:rPr lang="fr-FR" sz="1600" b="1" baseline="0" dirty="0"/>
              <a:t> personnes orientées sur les dispositifs  déployés</a:t>
            </a:r>
            <a:endParaRPr lang="fr-FR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82-446C-92F4-16F574F9B0A3}"/>
              </c:ext>
            </c:extLst>
          </c:dPt>
          <c:dPt>
            <c:idx val="1"/>
            <c:bubble3D val="0"/>
            <c:spPr>
              <a:solidFill>
                <a:srgbClr val="EE26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82-446C-92F4-16F574F9B0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82-446C-92F4-16F574F9B0A3}"/>
              </c:ext>
            </c:extLst>
          </c:dPt>
          <c:dPt>
            <c:idx val="3"/>
            <c:bubble3D val="0"/>
            <c:spPr>
              <a:solidFill>
                <a:srgbClr val="20205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82-446C-92F4-16F574F9B0A3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B82-446C-92F4-16F574F9B0A3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B82-446C-92F4-16F574F9B0A3}"/>
              </c:ext>
            </c:extLst>
          </c:dPt>
          <c:dPt>
            <c:idx val="6"/>
            <c:bubble3D val="0"/>
            <c:spPr>
              <a:solidFill>
                <a:schemeClr val="bg2">
                  <a:lumMod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B82-446C-92F4-16F574F9B0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Feuil1!$E$25:$E$31</c:f>
              <c:strCache>
                <c:ptCount val="7"/>
                <c:pt idx="0">
                  <c:v>0-17ans</c:v>
                </c:pt>
                <c:pt idx="1">
                  <c:v>18-25</c:v>
                </c:pt>
                <c:pt idx="2">
                  <c:v>25-30</c:v>
                </c:pt>
                <c:pt idx="3">
                  <c:v>31-49</c:v>
                </c:pt>
                <c:pt idx="4">
                  <c:v>50-65</c:v>
                </c:pt>
                <c:pt idx="5">
                  <c:v>+65</c:v>
                </c:pt>
                <c:pt idx="6">
                  <c:v>Non renseigné</c:v>
                </c:pt>
              </c:strCache>
            </c:strRef>
          </c:cat>
          <c:val>
            <c:numRef>
              <c:f>Feuil1!$F$25:$F$31</c:f>
              <c:numCache>
                <c:formatCode>General</c:formatCode>
                <c:ptCount val="7"/>
                <c:pt idx="0">
                  <c:v>33</c:v>
                </c:pt>
                <c:pt idx="1">
                  <c:v>15</c:v>
                </c:pt>
                <c:pt idx="2">
                  <c:v>22</c:v>
                </c:pt>
                <c:pt idx="3">
                  <c:v>77</c:v>
                </c:pt>
                <c:pt idx="4">
                  <c:v>18</c:v>
                </c:pt>
                <c:pt idx="5">
                  <c:v>4</c:v>
                </c:pt>
                <c:pt idx="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B82-446C-92F4-16F574F9B0A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baseline="0" dirty="0">
                <a:effectLst/>
              </a:rPr>
              <a:t>Ancienneté des personnes orientées sur les dispositifs déployés</a:t>
            </a:r>
            <a:endParaRPr lang="fr-FR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E2656"/>
            </a:solidFill>
            <a:ln>
              <a:solidFill>
                <a:srgbClr val="EE265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Feuil1!$A$62:$A$67</c:f>
              <c:strCache>
                <c:ptCount val="6"/>
                <c:pt idx="0">
                  <c:v>Non renseigné</c:v>
                </c:pt>
                <c:pt idx="1">
                  <c:v>&gt;10ans</c:v>
                </c:pt>
                <c:pt idx="2">
                  <c:v>5ans&lt; &amp; &lt;10ans</c:v>
                </c:pt>
                <c:pt idx="3">
                  <c:v>1an&lt; &amp; &lt;5ans </c:v>
                </c:pt>
                <c:pt idx="4">
                  <c:v>&lt;1an hors PGF</c:v>
                </c:pt>
                <c:pt idx="5">
                  <c:v>Plan Grand Froid</c:v>
                </c:pt>
              </c:strCache>
            </c:strRef>
          </c:cat>
          <c:val>
            <c:numRef>
              <c:f>Feuil1!$B$62:$B$67</c:f>
              <c:numCache>
                <c:formatCode>General</c:formatCode>
                <c:ptCount val="6"/>
                <c:pt idx="0">
                  <c:v>47</c:v>
                </c:pt>
                <c:pt idx="1">
                  <c:v>1</c:v>
                </c:pt>
                <c:pt idx="2">
                  <c:v>11</c:v>
                </c:pt>
                <c:pt idx="3">
                  <c:v>70</c:v>
                </c:pt>
                <c:pt idx="4">
                  <c:v>74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F-4360-A171-73CDF5C46C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0980687"/>
        <c:axId val="980984015"/>
      </c:barChart>
      <c:catAx>
        <c:axId val="98098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0984015"/>
        <c:crosses val="autoZero"/>
        <c:auto val="1"/>
        <c:lblAlgn val="ctr"/>
        <c:lblOffset val="100"/>
        <c:noMultiLvlLbl val="0"/>
      </c:catAx>
      <c:valAx>
        <c:axId val="98098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0980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dirty="0">
                <a:solidFill>
                  <a:srgbClr val="202053"/>
                </a:solidFill>
              </a:rPr>
              <a:t>Typologie des ménages en</a:t>
            </a:r>
            <a:r>
              <a:rPr lang="fr-FR" sz="1800" b="1" baseline="0" dirty="0">
                <a:solidFill>
                  <a:srgbClr val="202053"/>
                </a:solidFill>
              </a:rPr>
              <a:t> 1</a:t>
            </a:r>
            <a:r>
              <a:rPr lang="fr-FR" sz="1800" b="1" baseline="30000" dirty="0">
                <a:solidFill>
                  <a:srgbClr val="202053"/>
                </a:solidFill>
              </a:rPr>
              <a:t>ère</a:t>
            </a:r>
            <a:r>
              <a:rPr lang="fr-FR" sz="1800" b="1" baseline="0" dirty="0">
                <a:solidFill>
                  <a:srgbClr val="202053"/>
                </a:solidFill>
              </a:rPr>
              <a:t> demande pendant le Plan Grand Froid</a:t>
            </a:r>
            <a:endParaRPr lang="fr-FR" sz="1800" b="1" dirty="0">
              <a:solidFill>
                <a:srgbClr val="202053"/>
              </a:solidFill>
            </a:endParaRPr>
          </a:p>
        </c:rich>
      </c:tx>
      <c:layout>
        <c:manualLayout>
          <c:xMode val="edge"/>
          <c:yMode val="edge"/>
          <c:x val="0.12374592352337063"/>
          <c:y val="2.2634765074307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E26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14-4A80-8402-CBA4309D0AF5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14-4A80-8402-CBA4309D0AF5}"/>
              </c:ext>
            </c:extLst>
          </c:dPt>
          <c:dPt>
            <c:idx val="2"/>
            <c:bubble3D val="0"/>
            <c:spPr>
              <a:solidFill>
                <a:srgbClr val="20205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14-4A80-8402-CBA4309D0A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Feuil1!$D$52:$D$54</c:f>
              <c:strCache>
                <c:ptCount val="3"/>
                <c:pt idx="0">
                  <c:v>Couple avec enfant</c:v>
                </c:pt>
                <c:pt idx="1">
                  <c:v>Femme seule</c:v>
                </c:pt>
                <c:pt idx="2">
                  <c:v>Homme seul</c:v>
                </c:pt>
              </c:strCache>
            </c:strRef>
          </c:cat>
          <c:val>
            <c:numRef>
              <c:f>Feuil1!$E$52:$E$54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14-4A80-8402-CBA4309D0A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72341792913647"/>
          <c:y val="0.72060893577750762"/>
          <c:w val="0.19884600039098924"/>
          <c:h val="0.18707821767917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D6E8D-B363-4F88-AC5D-C3FD0AAD9EB9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8E246-D114-4550-8158-20EAD9C1CC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40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D9B0B-C98F-4BE6-A863-322CEE0BB4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96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D9B0B-C98F-4BE6-A863-322CEE0BB41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46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D9B0B-C98F-4BE6-A863-322CEE0BB41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20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D9B0B-C98F-4BE6-A863-322CEE0BB41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19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D9B0B-C98F-4BE6-A863-322CEE0BB41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987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D9B0B-C98F-4BE6-A863-322CEE0BB41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24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69E6E-7D52-4691-98F7-0967D96DE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377774-9839-4A13-9276-1346C5D8E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1E0BBB-371D-4B8A-AB9C-BEF09F41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C46-E395-4D70-9216-2867EB2C6FA4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C6247A-B9B9-4AB3-A6EB-3C806BF5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776C41-06D6-41BF-8F9D-AEC48BF0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C2A-D1B7-40A4-8C72-0678FCD8A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16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9A061-FE4B-4C51-8438-CC6E68C7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DD9F2A-98F5-4D91-B64E-3607341B1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4B293F-98E4-48E4-8C93-0033A280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C46-E395-4D70-9216-2867EB2C6FA4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BF885D-E175-46D4-8FEE-68B29625A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7F0914-0A13-43BD-B3A5-CDB8CD08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C2A-D1B7-40A4-8C72-0678FCD8A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13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B47FBD-6A08-4C89-8E86-F6F6751B4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0E4BC0-6820-480C-8609-E3629387A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673DAB-BF12-4CDE-914B-5D012166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C46-E395-4D70-9216-2867EB2C6FA4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D4D80-192F-4D86-AE94-8F1C3C47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6F6B38-AF5E-4E13-B61C-3C44CA10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C2A-D1B7-40A4-8C72-0678FCD8A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873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fr-FR" sz="532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714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fr-FR" sz="3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231903" y="1604399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714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fr-FR" sz="3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/>
          </p:nvPr>
        </p:nvSpPr>
        <p:spPr>
          <a:xfrm>
            <a:off x="609562" y="3681627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714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fr-FR" sz="3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/>
          </p:nvPr>
        </p:nvSpPr>
        <p:spPr>
          <a:xfrm>
            <a:off x="6231903" y="3681627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714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fr-FR" sz="3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885DD6A-FC9D-43EB-A584-0B59B1778A6E}" type="slidenum">
              <a:t>‹#›</a:t>
            </a:fld>
            <a:endParaRPr/>
          </a:p>
        </p:txBody>
      </p:sp>
      <p:sp>
        <p:nvSpPr>
          <p:cNvPr id="4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292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fr-FR" sz="532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fr-FR" sz="3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043955B-DCEB-4339-913B-A130156549FE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405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231D3-C0BC-493F-B1C3-36E38057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E82EAA-473C-4F88-91B4-FB55754A1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2F0A67-D943-49F7-8A13-B356B1ED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C46-E395-4D70-9216-2867EB2C6FA4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75A3F1-3596-4531-A71F-EFFDE267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DC1D84-9632-473C-BE68-B1A54DCE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C2A-D1B7-40A4-8C72-0678FCD8A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26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5CE1A2-3785-4001-9AAB-7514AE79C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3635BF-3D05-44CA-9165-A304BDEB1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87117C-23E4-4158-B09B-C7207B9C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C46-E395-4D70-9216-2867EB2C6FA4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A5CD35-0AE2-48F8-B338-F3239E9A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4182E8-D8F2-409B-B9E7-705608C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C2A-D1B7-40A4-8C72-0678FCD8A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38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CE32C4-0420-476A-864C-59CDFDD3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E58222-CEB4-4C9C-BDB9-4666E947D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2779CE-EFBB-4ADA-81E4-AE04B776E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9754B0-B010-48CE-A892-994EAA94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C46-E395-4D70-9216-2867EB2C6FA4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688F6C-F87E-4F42-B4C6-D29AB6B71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FE4937-9021-43E3-B065-CD73CB63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C2A-D1B7-40A4-8C72-0678FCD8A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71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C9BA1-26F1-42AB-A636-55D9B438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6FD791-EEDB-42A4-A60A-D4C4ADEA9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F598C0-8561-4E16-B20B-166CD5C04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551F33-664A-405A-95E2-2D0324A85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55117C1-F049-49EF-8415-E78D2B058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9E8696B-E488-4837-AF76-B658CA29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C46-E395-4D70-9216-2867EB2C6FA4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E59898-290A-4312-BF73-26383793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5E4996-CCCD-49BD-AD1F-AF9551DE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C2A-D1B7-40A4-8C72-0678FCD8A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69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55798-33ED-4EA9-9D4D-777C4343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0109D6-93A5-4C3D-9FEB-6CC593BF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C46-E395-4D70-9216-2867EB2C6FA4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99F665-E399-4B5F-991E-9B951F13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EAB323-D71E-45E4-993B-EBBF868B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C2A-D1B7-40A4-8C72-0678FCD8A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23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C89AEA-6F4F-48CE-B2CB-D543DADC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C46-E395-4D70-9216-2867EB2C6FA4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448D27-D5F0-4B99-ABE4-61434424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B4D920-A9E5-43AE-AEE4-AD1F8209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C2A-D1B7-40A4-8C72-0678FCD8A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51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3F2B9-0350-424E-85C6-659236DF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528DD-2F81-47F7-8C01-8754A0ACE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8B1910-1636-42B0-9374-D0CBDC187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D355D9-E89E-4D59-8E8D-B5847380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C46-E395-4D70-9216-2867EB2C6FA4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E07DB2-EBA1-4C9E-9BD6-144C42C3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913E9A-1F40-4BEC-A6D6-5CA322FA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C2A-D1B7-40A4-8C72-0678FCD8A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00CCF-31C3-4F3F-B831-50B1555D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C130030-F5CB-493B-9064-02BEB14E1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1EFABF-3514-4FF7-917E-FACAB2748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DB107B-EED1-441B-91CE-BDC78DA9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C46-E395-4D70-9216-2867EB2C6FA4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95CFB0-651E-4635-8EEF-21E48054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235BFD-B367-4104-B1DE-E159CAB1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C2A-D1B7-40A4-8C72-0678FCD8A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49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A764195-E992-4235-B1B3-81130C42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BC326D-4938-4223-82D1-B048E512D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1AC0D6-01CA-4F11-9CB8-5A29BFA8D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0CC46-E395-4D70-9216-2867EB2C6FA4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4A6DE3-EB04-4C7B-85C4-5A1B1A320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88DE87-7639-4B1A-BB25-9D3810D72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CCC2A-D1B7-40A4-8C72-0678FCD8A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41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4" y="2960627"/>
            <a:ext cx="12190817" cy="2394625"/>
          </a:xfrm>
          <a:prstGeom prst="rect">
            <a:avLst/>
          </a:prstGeom>
          <a:solidFill>
            <a:srgbClr val="E3CFAA"/>
          </a:solidFill>
          <a:ln w="0">
            <a:solidFill>
              <a:srgbClr val="E3CFA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endParaRPr lang="fr-FR" sz="2177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693645" y="3493129"/>
            <a:ext cx="4023663" cy="1988929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r>
              <a:rPr lang="it-IT" sz="2400" spc="-1" dirty="0">
                <a:solidFill>
                  <a:srgbClr val="EE2656"/>
                </a:solidFill>
                <a:latin typeface="Plus Jakarta Sans ExtraBold" pitchFamily="50" charset="0"/>
                <a:cs typeface="Plus Jakarta Sans ExtraBold" pitchFamily="50" charset="0"/>
              </a:rPr>
              <a:t>Coordination de Veille Sociale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455FE45-8395-4093-9343-0E8D758D2D5F}"/>
              </a:ext>
            </a:extLst>
          </p:cNvPr>
          <p:cNvSpPr/>
          <p:nvPr/>
        </p:nvSpPr>
        <p:spPr>
          <a:xfrm>
            <a:off x="2834942" y="2387066"/>
            <a:ext cx="4525841" cy="354174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E2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77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00F8211-2F9B-4866-B348-339C8BA9A36C}"/>
              </a:ext>
            </a:extLst>
          </p:cNvPr>
          <p:cNvSpPr txBox="1"/>
          <p:nvPr/>
        </p:nvSpPr>
        <p:spPr>
          <a:xfrm>
            <a:off x="7725080" y="4203663"/>
            <a:ext cx="4283475" cy="567859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r>
              <a:rPr lang="it-IT" b="1" spc="-1" dirty="0">
                <a:solidFill>
                  <a:srgbClr val="CEAA68"/>
                </a:solidFill>
                <a:latin typeface="Plus Jakarta Sans" pitchFamily="2" charset="0"/>
                <a:cs typeface="Plus Jakarta Sans" pitchFamily="2" charset="0"/>
              </a:rPr>
              <a:t>06/02/2026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60DD816-6E00-4933-809F-BBF5E71583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30" y="371543"/>
            <a:ext cx="4525841" cy="164334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659A29C-08CD-4829-B2B7-324D74AD5D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38125" r="4474" b="12031"/>
          <a:stretch/>
        </p:blipFill>
        <p:spPr>
          <a:xfrm>
            <a:off x="2929194" y="2946048"/>
            <a:ext cx="4337336" cy="24473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35DE97-7848-47A3-8D14-B91954878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368" y="2833821"/>
            <a:ext cx="6036270" cy="40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6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42448E-11E6-45B6-8B22-B2CDE6BA0D0A}"/>
              </a:ext>
            </a:extLst>
          </p:cNvPr>
          <p:cNvSpPr/>
          <p:nvPr/>
        </p:nvSpPr>
        <p:spPr>
          <a:xfrm>
            <a:off x="1183" y="0"/>
            <a:ext cx="12190817" cy="6858000"/>
          </a:xfrm>
          <a:prstGeom prst="rect">
            <a:avLst/>
          </a:prstGeom>
          <a:solidFill>
            <a:srgbClr val="E3CFAA"/>
          </a:solidFill>
          <a:ln w="0">
            <a:solidFill>
              <a:srgbClr val="E3CFA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endParaRPr lang="fr-FR" sz="2177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D00D17B-B9ED-42C2-A559-AE3FC0495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4" y="235745"/>
            <a:ext cx="8189984" cy="66222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7C41B8-97CA-4BF0-A047-7847AA6C4A3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D1DC020-95F4-4B79-B0F1-6B91E4AB2DA1}"/>
              </a:ext>
            </a:extLst>
          </p:cNvPr>
          <p:cNvGrpSpPr/>
          <p:nvPr/>
        </p:nvGrpSpPr>
        <p:grpSpPr>
          <a:xfrm>
            <a:off x="6194498" y="1902424"/>
            <a:ext cx="5370967" cy="3761466"/>
            <a:chOff x="7377993" y="2499183"/>
            <a:chExt cx="4478364" cy="376146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291FAB1-4130-494B-9D57-B8B7F03E0EB9}"/>
                </a:ext>
              </a:extLst>
            </p:cNvPr>
            <p:cNvSpPr/>
            <p:nvPr/>
          </p:nvSpPr>
          <p:spPr>
            <a:xfrm flipH="1">
              <a:off x="7377993" y="3145515"/>
              <a:ext cx="4478364" cy="3115134"/>
            </a:xfrm>
            <a:prstGeom prst="rect">
              <a:avLst/>
            </a:prstGeom>
            <a:solidFill>
              <a:srgbClr val="EE2656"/>
            </a:solidFill>
            <a:ln>
              <a:solidFill>
                <a:srgbClr val="EE2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FBB12F2-695B-4FA3-850F-0226D8608B71}"/>
                </a:ext>
              </a:extLst>
            </p:cNvPr>
            <p:cNvSpPr txBox="1"/>
            <p:nvPr/>
          </p:nvSpPr>
          <p:spPr>
            <a:xfrm>
              <a:off x="7531199" y="4102917"/>
              <a:ext cx="4171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dirty="0">
                  <a:solidFill>
                    <a:schemeClr val="bg1"/>
                  </a:solidFill>
                  <a:latin typeface="Plus Jakarta Sans ExtraBold" pitchFamily="50" charset="0"/>
                  <a:cs typeface="Plus Jakarta Sans ExtraBold" pitchFamily="50" charset="0"/>
                </a:rPr>
                <a:t>Indicateurs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7C59693-C1F8-482F-A932-AE38F318E6A0}"/>
                </a:ext>
              </a:extLst>
            </p:cNvPr>
            <p:cNvSpPr txBox="1"/>
            <p:nvPr/>
          </p:nvSpPr>
          <p:spPr>
            <a:xfrm>
              <a:off x="7531199" y="2499183"/>
              <a:ext cx="41719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>
                  <a:solidFill>
                    <a:srgbClr val="EE2656"/>
                  </a:solidFill>
                  <a:latin typeface="Plus Jakarta Sans ExtraBold" pitchFamily="50" charset="0"/>
                  <a:cs typeface="Plus Jakarta Sans ExtraBold" pitchFamily="50" charset="0"/>
                </a:rPr>
                <a:t>Plan Grand Froid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96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002A472C-3FBD-4B2E-BFDB-AF6598042ED0}"/>
              </a:ext>
            </a:extLst>
          </p:cNvPr>
          <p:cNvSpPr/>
          <p:nvPr/>
        </p:nvSpPr>
        <p:spPr>
          <a:xfrm>
            <a:off x="11656977" y="6323189"/>
            <a:ext cx="888331" cy="888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77">
              <a:solidFill>
                <a:srgbClr val="303030"/>
              </a:solidFill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94807D51-9D5F-4FF2-8F68-CAE4195F6347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5542652" y="5625580"/>
            <a:ext cx="556888" cy="358068"/>
          </a:xfrm>
        </p:spPr>
        <p:txBody>
          <a:bodyPr/>
          <a:lstStyle/>
          <a:p>
            <a:pPr algn="ctr"/>
            <a:fld id="{A885DD6A-FC9D-43EB-A584-0B59B1778A6E}" type="slidenum">
              <a:rPr lang="fr-FR" smtClean="0">
                <a:solidFill>
                  <a:srgbClr val="303030"/>
                </a:solidFill>
                <a:latin typeface="Plus Jakarta Sans Medium" pitchFamily="50" charset="0"/>
                <a:cs typeface="Plus Jakarta Sans Medium" pitchFamily="50" charset="0"/>
              </a:rPr>
              <a:pPr algn="ctr"/>
              <a:t>3</a:t>
            </a:fld>
            <a:endParaRPr lang="fr-FR" dirty="0">
              <a:solidFill>
                <a:srgbClr val="303030"/>
              </a:solidFill>
              <a:latin typeface="Plus Jakarta Sans Medium" pitchFamily="50" charset="0"/>
              <a:cs typeface="Plus Jakarta Sans Medium" pitchFamily="50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B9A8BC3-C6E0-4116-9BCB-1D07C58D9219}"/>
              </a:ext>
            </a:extLst>
          </p:cNvPr>
          <p:cNvSpPr txBox="1"/>
          <p:nvPr/>
        </p:nvSpPr>
        <p:spPr>
          <a:xfrm>
            <a:off x="2035639" y="368642"/>
            <a:ext cx="10065503" cy="656616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pPr algn="r"/>
            <a:r>
              <a:rPr lang="fr-FR" sz="2903" spc="-1" dirty="0">
                <a:solidFill>
                  <a:srgbClr val="FFFFFF"/>
                </a:solidFill>
                <a:latin typeface="Plus Jakarta Sans ExtraBold" pitchFamily="50" charset="0"/>
                <a:cs typeface="Plus Jakarta Sans ExtraBold" pitchFamily="50" charset="0"/>
              </a:rPr>
              <a:t>Indicateurs clés – Plan Grand Froid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595FB46-C8B8-46A3-AE81-B71E1AA65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" y="319242"/>
            <a:ext cx="2030873" cy="73741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B9FCAF0-5AA2-43D8-BBC4-B985EE00B0FF}"/>
              </a:ext>
            </a:extLst>
          </p:cNvPr>
          <p:cNvSpPr txBox="1"/>
          <p:nvPr/>
        </p:nvSpPr>
        <p:spPr>
          <a:xfrm>
            <a:off x="7458678" y="1373486"/>
            <a:ext cx="26188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highlight>
                  <a:srgbClr val="EE2656"/>
                </a:highlight>
                <a:latin typeface="Plus Jakarta Sans Medium" pitchFamily="2" charset="0"/>
                <a:cs typeface="Plus Jakarta Sans Medium" pitchFamily="2" charset="0"/>
              </a:rPr>
              <a:t>Places hôtelières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E221C88-13E3-49EA-B1D4-03C8A6C7C568}"/>
              </a:ext>
            </a:extLst>
          </p:cNvPr>
          <p:cNvSpPr txBox="1"/>
          <p:nvPr/>
        </p:nvSpPr>
        <p:spPr>
          <a:xfrm>
            <a:off x="1689290" y="3490180"/>
            <a:ext cx="1698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highlight>
                  <a:srgbClr val="EE2656"/>
                </a:highlight>
                <a:latin typeface="Plus Jakarta Sans Medium" pitchFamily="2" charset="0"/>
                <a:cs typeface="Plus Jakarta Sans Medium" pitchFamily="2" charset="0"/>
              </a:rPr>
              <a:t>Gymnases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0EA71FE-3E64-4C34-B6C9-4792A83B2A2F}"/>
              </a:ext>
            </a:extLst>
          </p:cNvPr>
          <p:cNvSpPr txBox="1"/>
          <p:nvPr/>
        </p:nvSpPr>
        <p:spPr>
          <a:xfrm>
            <a:off x="7597610" y="3490180"/>
            <a:ext cx="2341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highlight>
                  <a:srgbClr val="EE2656"/>
                </a:highlight>
                <a:latin typeface="Plus Jakarta Sans Medium" pitchFamily="2" charset="0"/>
                <a:cs typeface="Plus Jakarta Sans Medium" pitchFamily="2" charset="0"/>
              </a:rPr>
              <a:t>Lits intempéries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4689C63-00DC-4D0F-BD2F-E1B68889ADAE}"/>
              </a:ext>
            </a:extLst>
          </p:cNvPr>
          <p:cNvSpPr txBox="1"/>
          <p:nvPr/>
        </p:nvSpPr>
        <p:spPr>
          <a:xfrm>
            <a:off x="6674566" y="1890640"/>
            <a:ext cx="4567984" cy="1286816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pPr algn="ctr"/>
            <a:r>
              <a:rPr lang="it-IT" sz="2400" spc="-1" dirty="0">
                <a:solidFill>
                  <a:srgbClr val="222151"/>
                </a:solidFill>
                <a:latin typeface="Plus Jakarta Sans ExtraBold"/>
                <a:cs typeface="Plus Jakarta Sans ExtraBold" pitchFamily="50" charset="0"/>
              </a:rPr>
              <a:t>445 </a:t>
            </a:r>
            <a:r>
              <a:rPr lang="it-IT" sz="2400" spc="-1" dirty="0" err="1">
                <a:solidFill>
                  <a:srgbClr val="222151"/>
                </a:solidFill>
                <a:latin typeface="Plus Jakarta Sans ExtraBold"/>
                <a:cs typeface="Plus Jakarta Sans ExtraBold" pitchFamily="50" charset="0"/>
              </a:rPr>
              <a:t>nuitées</a:t>
            </a:r>
            <a:r>
              <a:rPr lang="it-IT" sz="2400" spc="-1" dirty="0">
                <a:solidFill>
                  <a:srgbClr val="222151"/>
                </a:solidFill>
                <a:latin typeface="Plus Jakarta Sans ExtraBold"/>
                <a:cs typeface="Plus Jakarta Sans ExtraBold" pitchFamily="50" charset="0"/>
              </a:rPr>
              <a:t> </a:t>
            </a:r>
            <a:r>
              <a:rPr lang="it-IT" sz="2400" spc="-1" dirty="0" err="1">
                <a:solidFill>
                  <a:srgbClr val="222151"/>
                </a:solidFill>
                <a:latin typeface="Plus Jakarta Sans ExtraBold"/>
                <a:cs typeface="Plus Jakarta Sans ExtraBold" pitchFamily="50" charset="0"/>
              </a:rPr>
              <a:t>supplémentaires</a:t>
            </a:r>
            <a:r>
              <a:rPr lang="it-IT" sz="2400" spc="-1" dirty="0">
                <a:solidFill>
                  <a:srgbClr val="222151"/>
                </a:solidFill>
                <a:latin typeface="Plus Jakarta Sans ExtraBold"/>
                <a:cs typeface="Plus Jakarta Sans ExtraBold" pitchFamily="50" charset="0"/>
              </a:rPr>
              <a:t> en </a:t>
            </a:r>
            <a:r>
              <a:rPr lang="it-IT" sz="2400" spc="-1" dirty="0" err="1">
                <a:solidFill>
                  <a:srgbClr val="222151"/>
                </a:solidFill>
                <a:latin typeface="Plus Jakarta Sans ExtraBold"/>
                <a:cs typeface="Plus Jakarta Sans ExtraBold" pitchFamily="50" charset="0"/>
              </a:rPr>
              <a:t>moyenne</a:t>
            </a:r>
            <a:r>
              <a:rPr lang="it-IT" sz="2400" spc="-1" dirty="0">
                <a:solidFill>
                  <a:srgbClr val="222151"/>
                </a:solidFill>
                <a:latin typeface="Plus Jakarta Sans ExtraBold"/>
                <a:cs typeface="Plus Jakarta Sans ExtraBold" pitchFamily="50" charset="0"/>
              </a:rPr>
              <a:t> par </a:t>
            </a:r>
            <a:r>
              <a:rPr lang="it-IT" sz="2400" spc="-1" dirty="0" err="1">
                <a:solidFill>
                  <a:srgbClr val="222151"/>
                </a:solidFill>
                <a:latin typeface="Plus Jakarta Sans ExtraBold"/>
                <a:cs typeface="Plus Jakarta Sans ExtraBold" pitchFamily="50" charset="0"/>
              </a:rPr>
              <a:t>nuit</a:t>
            </a:r>
            <a:endParaRPr lang="it-IT" sz="2400" spc="-1" dirty="0">
              <a:solidFill>
                <a:srgbClr val="222151"/>
              </a:solidFill>
              <a:latin typeface="Plus Jakarta Sans ExtraBold"/>
              <a:cs typeface="Plus Jakarta Sans ExtraBold" pitchFamily="50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7575E9C-79F5-4448-B962-193969AA0A53}"/>
              </a:ext>
            </a:extLst>
          </p:cNvPr>
          <p:cNvSpPr txBox="1"/>
          <p:nvPr/>
        </p:nvSpPr>
        <p:spPr>
          <a:xfrm>
            <a:off x="6778230" y="4040648"/>
            <a:ext cx="4083613" cy="1286816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r>
              <a:rPr lang="it-IT" sz="2800" u="sng" spc="-1" dirty="0">
                <a:solidFill>
                  <a:srgbClr val="002060"/>
                </a:solidFill>
                <a:latin typeface="Plus Jakarta Sans ExtraBold" pitchFamily="50" charset="0"/>
                <a:cs typeface="Plus Jakarta Sans ExtraBold" pitchFamily="50" charset="0"/>
              </a:rPr>
              <a:t>25 lits déployés :</a:t>
            </a:r>
          </a:p>
          <a:p>
            <a:endParaRPr lang="it-IT" sz="2800" spc="-1" dirty="0">
              <a:solidFill>
                <a:srgbClr val="002060"/>
              </a:solidFill>
              <a:latin typeface="Plus Jakarta Sans ExtraBold" pitchFamily="50" charset="0"/>
              <a:cs typeface="Plus Jakarta Sans ExtraBold" pitchFamily="50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3DECDCC-D553-4EF7-B2A0-D544E7713D9A}"/>
              </a:ext>
            </a:extLst>
          </p:cNvPr>
          <p:cNvSpPr txBox="1"/>
          <p:nvPr/>
        </p:nvSpPr>
        <p:spPr>
          <a:xfrm>
            <a:off x="6978549" y="4555613"/>
            <a:ext cx="4368799" cy="1543701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2060"/>
                </a:solidFill>
                <a:latin typeface="Plus Jakarta Sans ExtraBold" pitchFamily="50" charset="0"/>
                <a:cs typeface="Plus Jakarta Sans ExtraBold" pitchFamily="50" charset="0"/>
              </a:rPr>
              <a:t>FH - CHU Olympique </a:t>
            </a:r>
            <a:r>
              <a:rPr lang="it-IT" sz="1600" spc="-1" dirty="0">
                <a:solidFill>
                  <a:srgbClr val="002060"/>
                </a:solidFill>
                <a:latin typeface="Plus Jakarta Sans ExtraBold" pitchFamily="50" charset="0"/>
                <a:cs typeface="Plus Jakarta Sans ExtraBold" pitchFamily="50" charset="0"/>
              </a:rPr>
              <a:t>(10 HS)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ESPERER95 - </a:t>
            </a:r>
            <a:r>
              <a:rPr lang="it-IT" spc="-1" dirty="0" err="1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Les</a:t>
            </a:r>
            <a:r>
              <a:rPr lang="it-IT" spc="-1" dirty="0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 </a:t>
            </a:r>
            <a:r>
              <a:rPr lang="it-IT" spc="-1" dirty="0" err="1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Carrières</a:t>
            </a:r>
            <a:r>
              <a:rPr lang="it-IT" spc="-1" dirty="0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 </a:t>
            </a:r>
            <a:r>
              <a:rPr lang="it-IT" sz="1600" spc="-1" dirty="0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(5 HS)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2060"/>
                </a:solidFill>
                <a:latin typeface="Plus Jakarta Sans ExtraBold" pitchFamily="50" charset="0"/>
                <a:cs typeface="Plus Jakarta Sans ExtraBold" pitchFamily="50" charset="0"/>
              </a:rPr>
              <a:t>APUI - CHIPO </a:t>
            </a:r>
            <a:r>
              <a:rPr lang="it-IT" sz="1600" spc="-1" dirty="0">
                <a:solidFill>
                  <a:srgbClr val="002060"/>
                </a:solidFill>
                <a:latin typeface="Plus Jakarta Sans ExtraBold" pitchFamily="50" charset="0"/>
                <a:cs typeface="Plus Jakarta Sans ExtraBold" pitchFamily="50" charset="0"/>
              </a:rPr>
              <a:t>(2 HS)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APUI - </a:t>
            </a:r>
            <a:r>
              <a:rPr lang="it-IT" spc="-1" dirty="0" err="1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Les</a:t>
            </a:r>
            <a:r>
              <a:rPr lang="it-IT" spc="-1" dirty="0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 </a:t>
            </a:r>
            <a:r>
              <a:rPr lang="it-IT" spc="-1" dirty="0" err="1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Villageoises</a:t>
            </a:r>
            <a:r>
              <a:rPr lang="it-IT" spc="-1" dirty="0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 </a:t>
            </a:r>
            <a:r>
              <a:rPr lang="it-IT" sz="1600" spc="-1" dirty="0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(1 FS + 5 HS)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pc="-1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ESPERER 95 - Milada </a:t>
            </a:r>
            <a:r>
              <a:rPr lang="it-IT" sz="1600" spc="-1" dirty="0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(2 HS </a:t>
            </a:r>
            <a:r>
              <a:rPr lang="it-IT" sz="1600" spc="-1" err="1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ou</a:t>
            </a:r>
            <a:r>
              <a:rPr lang="it-IT" sz="1600" spc="-1" dirty="0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 FS)</a:t>
            </a:r>
            <a:endParaRPr lang="it-IT" spc="-1" dirty="0">
              <a:solidFill>
                <a:srgbClr val="002060"/>
              </a:solidFill>
              <a:latin typeface="Plus Jakarta Sans ExtraBold"/>
              <a:cs typeface="Plus Jakarta Sans ExtraBold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57FF5B0-C6F5-45E9-96D2-6C298061975D}"/>
              </a:ext>
            </a:extLst>
          </p:cNvPr>
          <p:cNvSpPr txBox="1"/>
          <p:nvPr/>
        </p:nvSpPr>
        <p:spPr>
          <a:xfrm>
            <a:off x="514456" y="4040648"/>
            <a:ext cx="4286814" cy="1286816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r>
              <a:rPr lang="it-IT" sz="2800" u="sng" spc="-1" dirty="0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173 places </a:t>
            </a:r>
            <a:r>
              <a:rPr lang="it-IT" sz="2800" u="sng" spc="-1" dirty="0" err="1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déployées</a:t>
            </a:r>
            <a:r>
              <a:rPr lang="it-IT" sz="2800" u="sng" spc="-1" dirty="0">
                <a:solidFill>
                  <a:srgbClr val="002060"/>
                </a:solidFill>
                <a:latin typeface="Plus Jakarta Sans ExtraBold"/>
                <a:cs typeface="Plus Jakarta Sans ExtraBold" pitchFamily="50" charset="0"/>
              </a:rPr>
              <a:t> :</a:t>
            </a:r>
          </a:p>
          <a:p>
            <a:endParaRPr lang="it-IT" sz="2800" spc="-1" dirty="0">
              <a:solidFill>
                <a:schemeClr val="bg1"/>
              </a:solidFill>
              <a:latin typeface="Plus Jakarta Sans ExtraBold" pitchFamily="50" charset="0"/>
              <a:cs typeface="Plus Jakarta Sans ExtraBold" pitchFamily="50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825A1F7-3771-455E-A7AC-0421FB39A874}"/>
              </a:ext>
            </a:extLst>
          </p:cNvPr>
          <p:cNvSpPr txBox="1"/>
          <p:nvPr/>
        </p:nvSpPr>
        <p:spPr>
          <a:xfrm>
            <a:off x="616056" y="4555613"/>
            <a:ext cx="4797716" cy="1543701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CRF - </a:t>
            </a:r>
            <a:r>
              <a:rPr lang="it-IT" spc="-1" dirty="0" err="1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Cormeilles</a:t>
            </a:r>
            <a:r>
              <a:rPr lang="it-IT" spc="-1" dirty="0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-en-</a:t>
            </a:r>
            <a:r>
              <a:rPr lang="it-IT" spc="-1" dirty="0" err="1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Parisis</a:t>
            </a:r>
            <a:r>
              <a:rPr lang="it-IT" spc="-1" dirty="0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 </a:t>
            </a:r>
            <a:r>
              <a:rPr lang="it-IT" sz="1600" spc="-1" dirty="0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(</a:t>
            </a:r>
            <a:r>
              <a:rPr lang="it-IT" sz="1600" spc="-1" dirty="0" err="1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Famille</a:t>
            </a:r>
            <a:r>
              <a:rPr lang="it-IT" sz="1600" spc="-1" dirty="0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CRF </a:t>
            </a:r>
            <a:r>
              <a:rPr lang="it-IT" spc="-1" dirty="0">
                <a:solidFill>
                  <a:srgbClr val="202053"/>
                </a:solidFill>
                <a:latin typeface="Plus Jakarta Sans ExtraBold"/>
                <a:ea typeface="+mn-lt"/>
                <a:cs typeface="+mn-lt"/>
              </a:rPr>
              <a:t>-</a:t>
            </a:r>
            <a:r>
              <a:rPr lang="it-IT" spc="-1" dirty="0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 </a:t>
            </a:r>
            <a:r>
              <a:rPr lang="it-IT" spc="-1" dirty="0" err="1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Bruyères</a:t>
            </a:r>
            <a:r>
              <a:rPr lang="it-IT" spc="-1" dirty="0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-sur-Oise </a:t>
            </a:r>
            <a:r>
              <a:rPr lang="it-IT" sz="1600" spc="-1" dirty="0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(</a:t>
            </a:r>
            <a:r>
              <a:rPr lang="it-IT" sz="1600" spc="-1" dirty="0" err="1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Famille</a:t>
            </a:r>
            <a:r>
              <a:rPr lang="it-IT" sz="1600" spc="-1" dirty="0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pc="-1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EMMAUS - Argenteuil </a:t>
            </a:r>
            <a:r>
              <a:rPr lang="it-IT" sz="1600" spc="-1" dirty="0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(HS)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pc="-1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ESPERER 95 - Pontoise </a:t>
            </a:r>
            <a:r>
              <a:rPr lang="it-IT" sz="1600" spc="-1" dirty="0">
                <a:solidFill>
                  <a:srgbClr val="202053"/>
                </a:solidFill>
                <a:latin typeface="Plus Jakarta Sans ExtraBold"/>
                <a:cs typeface="Plus Jakarta Sans ExtraBold" pitchFamily="50" charset="0"/>
              </a:rPr>
              <a:t>(HS)</a:t>
            </a:r>
            <a:endParaRPr lang="it-IT" spc="-1" dirty="0">
              <a:solidFill>
                <a:srgbClr val="202053"/>
              </a:solidFill>
              <a:latin typeface="Plus Jakarta Sans ExtraBold"/>
              <a:cs typeface="Plus Jakarta Sans ExtraBold" pitchFamily="50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B92566E-60CB-414A-9E48-716B9DD300CA}"/>
              </a:ext>
            </a:extLst>
          </p:cNvPr>
          <p:cNvSpPr txBox="1"/>
          <p:nvPr/>
        </p:nvSpPr>
        <p:spPr>
          <a:xfrm>
            <a:off x="2078021" y="1493640"/>
            <a:ext cx="26188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highlight>
                  <a:srgbClr val="EE2656"/>
                </a:highlight>
                <a:latin typeface="Plus Jakarta Sans Medium" pitchFamily="2" charset="0"/>
                <a:cs typeface="Plus Jakarta Sans Medium" pitchFamily="2" charset="0"/>
              </a:rPr>
              <a:t>Dates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1FB2FF1-D2A6-4064-AFE5-DA1C727DF2F2}"/>
              </a:ext>
            </a:extLst>
          </p:cNvPr>
          <p:cNvSpPr txBox="1"/>
          <p:nvPr/>
        </p:nvSpPr>
        <p:spPr>
          <a:xfrm>
            <a:off x="534583" y="1981982"/>
            <a:ext cx="4696115" cy="1286816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r>
              <a:rPr lang="it-IT" sz="2400" spc="-1" dirty="0">
                <a:solidFill>
                  <a:srgbClr val="222151"/>
                </a:solidFill>
                <a:latin typeface="Plus Jakarta Sans ExtraBold" pitchFamily="50" charset="0"/>
                <a:cs typeface="Plus Jakarta Sans ExtraBold" pitchFamily="50" charset="0"/>
              </a:rPr>
              <a:t>Du 29/12/2025 au 12/01/2026</a:t>
            </a:r>
          </a:p>
        </p:txBody>
      </p:sp>
    </p:spTree>
    <p:extLst>
      <p:ext uri="{BB962C8B-B14F-4D97-AF65-F5344CB8AC3E}">
        <p14:creationId xmlns:p14="http://schemas.microsoft.com/office/powerpoint/2010/main" val="63362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002A472C-3FBD-4B2E-BFDB-AF6598042ED0}"/>
              </a:ext>
            </a:extLst>
          </p:cNvPr>
          <p:cNvSpPr/>
          <p:nvPr/>
        </p:nvSpPr>
        <p:spPr>
          <a:xfrm>
            <a:off x="11656977" y="6323189"/>
            <a:ext cx="888331" cy="888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77">
              <a:solidFill>
                <a:srgbClr val="303030"/>
              </a:solidFill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94807D51-9D5F-4FF2-8F68-CAE4195F6347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11656977" y="6499933"/>
            <a:ext cx="556888" cy="358068"/>
          </a:xfrm>
        </p:spPr>
        <p:txBody>
          <a:bodyPr/>
          <a:lstStyle/>
          <a:p>
            <a:pPr algn="ctr"/>
            <a:fld id="{A885DD6A-FC9D-43EB-A584-0B59B1778A6E}" type="slidenum">
              <a:rPr lang="fr-FR" smtClean="0">
                <a:solidFill>
                  <a:srgbClr val="303030"/>
                </a:solidFill>
                <a:latin typeface="Plus Jakarta Sans Medium" pitchFamily="50" charset="0"/>
                <a:cs typeface="Plus Jakarta Sans Medium" pitchFamily="50" charset="0"/>
              </a:rPr>
              <a:pPr algn="ctr"/>
              <a:t>4</a:t>
            </a:fld>
            <a:endParaRPr lang="fr-FR" dirty="0">
              <a:solidFill>
                <a:srgbClr val="303030"/>
              </a:solidFill>
              <a:latin typeface="Plus Jakarta Sans Medium" pitchFamily="50" charset="0"/>
              <a:cs typeface="Plus Jakarta Sans Medium" pitchFamily="50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B9A8BC3-C6E0-4116-9BCB-1D07C58D9219}"/>
              </a:ext>
            </a:extLst>
          </p:cNvPr>
          <p:cNvSpPr txBox="1"/>
          <p:nvPr/>
        </p:nvSpPr>
        <p:spPr>
          <a:xfrm>
            <a:off x="2035639" y="368642"/>
            <a:ext cx="10065503" cy="656616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pPr algn="r"/>
            <a:r>
              <a:rPr lang="fr-FR" sz="2903" spc="-1" dirty="0">
                <a:solidFill>
                  <a:srgbClr val="FFFFFF"/>
                </a:solidFill>
                <a:latin typeface="Plus Jakarta Sans ExtraBold" pitchFamily="50" charset="0"/>
                <a:cs typeface="Plus Jakarta Sans ExtraBold" pitchFamily="50" charset="0"/>
              </a:rPr>
              <a:t>Demandes orientées vers les Gymnases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595FB46-C8B8-46A3-AE81-B71E1AA65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" y="319242"/>
            <a:ext cx="2030873" cy="737416"/>
          </a:xfrm>
          <a:prstGeom prst="rect">
            <a:avLst/>
          </a:prstGeom>
        </p:spPr>
      </p:pic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EBD5FEA8-EC00-41FA-B9AF-84047E4D0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06710"/>
              </p:ext>
            </p:extLst>
          </p:nvPr>
        </p:nvGraphicFramePr>
        <p:xfrm>
          <a:off x="848775" y="2038855"/>
          <a:ext cx="1049445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267">
                  <a:extLst>
                    <a:ext uri="{9D8B030D-6E8A-4147-A177-3AD203B41FA5}">
                      <a16:colId xmlns:a16="http://schemas.microsoft.com/office/drawing/2014/main" val="2440298569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301233566"/>
                    </a:ext>
                  </a:extLst>
                </a:gridCol>
                <a:gridCol w="905933">
                  <a:extLst>
                    <a:ext uri="{9D8B030D-6E8A-4147-A177-3AD203B41FA5}">
                      <a16:colId xmlns:a16="http://schemas.microsoft.com/office/drawing/2014/main" val="2240930889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63808714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0988525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791654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997395807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248619037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val="2996632582"/>
                    </a:ext>
                  </a:extLst>
                </a:gridCol>
                <a:gridCol w="698516">
                  <a:extLst>
                    <a:ext uri="{9D8B030D-6E8A-4147-A177-3AD203B41FA5}">
                      <a16:colId xmlns:a16="http://schemas.microsoft.com/office/drawing/2014/main" val="4239558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Couple avec enfant(s)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Couple sans enfant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Femme seule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Femme seule avec enfant(s)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Groupe avec enfant(s)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Groupe sans enfant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Homme seul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Homme seul avec enfant(s)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100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CRF - Gymnase de Cormeilles en Parisis</a:t>
                      </a:r>
                    </a:p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42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CRF - Gymnase des Quincelettes - Bruyères sur Oise</a:t>
                      </a:r>
                    </a:p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48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EMMAUS - Gymnase Brossolette - Argenteuil</a:t>
                      </a:r>
                    </a:p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672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ESPERER 95 - Gymnase Marie Laurencin Pontoise</a:t>
                      </a:r>
                    </a:p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5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5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5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5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5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5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5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116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5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5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328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359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77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002A472C-3FBD-4B2E-BFDB-AF6598042ED0}"/>
              </a:ext>
            </a:extLst>
          </p:cNvPr>
          <p:cNvSpPr/>
          <p:nvPr/>
        </p:nvSpPr>
        <p:spPr>
          <a:xfrm>
            <a:off x="11656977" y="6323189"/>
            <a:ext cx="888331" cy="888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77">
              <a:solidFill>
                <a:srgbClr val="303030"/>
              </a:solidFill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94807D51-9D5F-4FF2-8F68-CAE4195F6347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11656977" y="6499933"/>
            <a:ext cx="556888" cy="358068"/>
          </a:xfrm>
        </p:spPr>
        <p:txBody>
          <a:bodyPr/>
          <a:lstStyle/>
          <a:p>
            <a:pPr algn="ctr"/>
            <a:fld id="{A885DD6A-FC9D-43EB-A584-0B59B1778A6E}" type="slidenum">
              <a:rPr lang="fr-FR" smtClean="0">
                <a:solidFill>
                  <a:srgbClr val="303030"/>
                </a:solidFill>
                <a:latin typeface="Plus Jakarta Sans Medium" pitchFamily="50" charset="0"/>
                <a:cs typeface="Plus Jakarta Sans Medium" pitchFamily="50" charset="0"/>
              </a:rPr>
              <a:pPr algn="ctr"/>
              <a:t>5</a:t>
            </a:fld>
            <a:endParaRPr lang="fr-FR" dirty="0">
              <a:solidFill>
                <a:srgbClr val="303030"/>
              </a:solidFill>
              <a:latin typeface="Plus Jakarta Sans Medium" pitchFamily="50" charset="0"/>
              <a:cs typeface="Plus Jakarta Sans Medium" pitchFamily="50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B9A8BC3-C6E0-4116-9BCB-1D07C58D9219}"/>
              </a:ext>
            </a:extLst>
          </p:cNvPr>
          <p:cNvSpPr txBox="1"/>
          <p:nvPr/>
        </p:nvSpPr>
        <p:spPr>
          <a:xfrm>
            <a:off x="2035639" y="368642"/>
            <a:ext cx="10065503" cy="656616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pPr algn="r"/>
            <a:r>
              <a:rPr lang="fr-FR" sz="2903" spc="-1" dirty="0">
                <a:solidFill>
                  <a:srgbClr val="FFFFFF"/>
                </a:solidFill>
                <a:latin typeface="Plus Jakarta Sans ExtraBold" pitchFamily="50" charset="0"/>
                <a:cs typeface="Plus Jakarta Sans ExtraBold" pitchFamily="50" charset="0"/>
              </a:rPr>
              <a:t>Demandes orientées vers les Lits intempéries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595FB46-C8B8-46A3-AE81-B71E1AA65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" y="319242"/>
            <a:ext cx="2030873" cy="737416"/>
          </a:xfrm>
          <a:prstGeom prst="rect">
            <a:avLst/>
          </a:prstGeom>
        </p:spPr>
      </p:pic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EBD5FEA8-EC00-41FA-B9AF-84047E4D0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56686"/>
              </p:ext>
            </p:extLst>
          </p:nvPr>
        </p:nvGraphicFramePr>
        <p:xfrm>
          <a:off x="2650067" y="2376283"/>
          <a:ext cx="6110825" cy="270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361">
                  <a:extLst>
                    <a:ext uri="{9D8B030D-6E8A-4147-A177-3AD203B41FA5}">
                      <a16:colId xmlns:a16="http://schemas.microsoft.com/office/drawing/2014/main" val="2440298569"/>
                    </a:ext>
                  </a:extLst>
                </a:gridCol>
                <a:gridCol w="1340997">
                  <a:extLst>
                    <a:ext uri="{9D8B030D-6E8A-4147-A177-3AD203B41FA5}">
                      <a16:colId xmlns:a16="http://schemas.microsoft.com/office/drawing/2014/main" val="638087143"/>
                    </a:ext>
                  </a:extLst>
                </a:gridCol>
                <a:gridCol w="1340997">
                  <a:extLst>
                    <a:ext uri="{9D8B030D-6E8A-4147-A177-3AD203B41FA5}">
                      <a16:colId xmlns:a16="http://schemas.microsoft.com/office/drawing/2014/main" val="4248619037"/>
                    </a:ext>
                  </a:extLst>
                </a:gridCol>
                <a:gridCol w="899470">
                  <a:extLst>
                    <a:ext uri="{9D8B030D-6E8A-4147-A177-3AD203B41FA5}">
                      <a16:colId xmlns:a16="http://schemas.microsoft.com/office/drawing/2014/main" val="4239558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Femme seule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Homme seul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100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 HORIZON - CHU Olympique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42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Lits intempéries - ESPERER 95 - Les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Carrières</a:t>
                      </a:r>
                      <a:endParaRPr lang="fr-FR" sz="1100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361" marR="5361" marT="5361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48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Lits intempéries - APUI - CHIPO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672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Lits intempéries - APUI Villageoises - CERGY</a:t>
                      </a:r>
                      <a:endParaRPr lang="fr-FR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0995"/>
                  </a:ext>
                </a:extLst>
              </a:tr>
              <a:tr h="373154">
                <a:tc>
                  <a:txBody>
                    <a:bodyPr/>
                    <a:lstStyle/>
                    <a:p>
                      <a:r>
                        <a:rPr lang="fr-FR" sz="1100" b="1" dirty="0"/>
                        <a:t>Lits intempéries - ESPERER 95 - </a:t>
                      </a:r>
                      <a:r>
                        <a:rPr lang="fr-FR" sz="1100" b="1" dirty="0" err="1"/>
                        <a:t>Milada</a:t>
                      </a:r>
                      <a:endParaRPr lang="fr-FR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060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5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5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5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0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359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72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002A472C-3FBD-4B2E-BFDB-AF6598042ED0}"/>
              </a:ext>
            </a:extLst>
          </p:cNvPr>
          <p:cNvSpPr/>
          <p:nvPr/>
        </p:nvSpPr>
        <p:spPr>
          <a:xfrm>
            <a:off x="11656977" y="6323189"/>
            <a:ext cx="888331" cy="888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77">
              <a:solidFill>
                <a:srgbClr val="303030"/>
              </a:solidFill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94807D51-9D5F-4FF2-8F68-CAE4195F6347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11656977" y="6499933"/>
            <a:ext cx="556888" cy="358068"/>
          </a:xfrm>
        </p:spPr>
        <p:txBody>
          <a:bodyPr/>
          <a:lstStyle/>
          <a:p>
            <a:pPr algn="ctr"/>
            <a:fld id="{A885DD6A-FC9D-43EB-A584-0B59B1778A6E}" type="slidenum">
              <a:rPr lang="fr-FR" smtClean="0">
                <a:solidFill>
                  <a:srgbClr val="303030"/>
                </a:solidFill>
                <a:latin typeface="Plus Jakarta Sans Medium" pitchFamily="50" charset="0"/>
                <a:cs typeface="Plus Jakarta Sans Medium" pitchFamily="50" charset="0"/>
              </a:rPr>
              <a:pPr algn="ctr"/>
              <a:t>6</a:t>
            </a:fld>
            <a:endParaRPr lang="fr-FR" dirty="0">
              <a:solidFill>
                <a:srgbClr val="303030"/>
              </a:solidFill>
              <a:latin typeface="Plus Jakarta Sans Medium" pitchFamily="50" charset="0"/>
              <a:cs typeface="Plus Jakarta Sans Medium" pitchFamily="50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B9A8BC3-C6E0-4116-9BCB-1D07C58D9219}"/>
              </a:ext>
            </a:extLst>
          </p:cNvPr>
          <p:cNvSpPr txBox="1"/>
          <p:nvPr/>
        </p:nvSpPr>
        <p:spPr>
          <a:xfrm>
            <a:off x="2035639" y="368642"/>
            <a:ext cx="10065503" cy="656616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pPr algn="r"/>
            <a:r>
              <a:rPr lang="fr-FR" sz="2903" spc="-1" dirty="0">
                <a:solidFill>
                  <a:srgbClr val="FFFFFF"/>
                </a:solidFill>
                <a:latin typeface="Plus Jakarta Sans ExtraBold" pitchFamily="50" charset="0"/>
                <a:cs typeface="Plus Jakarta Sans ExtraBold" pitchFamily="50" charset="0"/>
              </a:rPr>
              <a:t>Occupation des places déployées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595FB46-C8B8-46A3-AE81-B71E1AA65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" y="319242"/>
            <a:ext cx="2030873" cy="737416"/>
          </a:xfrm>
          <a:prstGeom prst="rect">
            <a:avLst/>
          </a:prstGeom>
        </p:spPr>
      </p:pic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E453DDEB-CA14-47EA-8EBA-DFE8F326ED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776306"/>
              </p:ext>
            </p:extLst>
          </p:nvPr>
        </p:nvGraphicFramePr>
        <p:xfrm>
          <a:off x="660717" y="2011265"/>
          <a:ext cx="4783350" cy="350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236B3BB-999E-4040-B5C4-5EF448ECDC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436492"/>
              </p:ext>
            </p:extLst>
          </p:nvPr>
        </p:nvGraphicFramePr>
        <p:xfrm>
          <a:off x="6028267" y="2011265"/>
          <a:ext cx="5427134" cy="350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9C889F21-CD78-430E-A63F-61D53EB31602}"/>
              </a:ext>
            </a:extLst>
          </p:cNvPr>
          <p:cNvSpPr txBox="1"/>
          <p:nvPr/>
        </p:nvSpPr>
        <p:spPr>
          <a:xfrm>
            <a:off x="6006711" y="5679781"/>
            <a:ext cx="5072873" cy="1286816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r>
              <a:rPr lang="it-IT" sz="2000" spc="-1" dirty="0">
                <a:solidFill>
                  <a:srgbClr val="222151"/>
                </a:solidFill>
                <a:latin typeface="Plus Jakarta Sans ExtraBold" pitchFamily="50" charset="0"/>
                <a:cs typeface="Plus Jakarta Sans ExtraBold" pitchFamily="50" charset="0"/>
              </a:rPr>
              <a:t>Au total, 218 personnes ont été orientées sur les dispositifs grand froid (hors hôtel)</a:t>
            </a:r>
          </a:p>
        </p:txBody>
      </p:sp>
    </p:spTree>
    <p:extLst>
      <p:ext uri="{BB962C8B-B14F-4D97-AF65-F5344CB8AC3E}">
        <p14:creationId xmlns:p14="http://schemas.microsoft.com/office/powerpoint/2010/main" val="193146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002A472C-3FBD-4B2E-BFDB-AF6598042ED0}"/>
              </a:ext>
            </a:extLst>
          </p:cNvPr>
          <p:cNvSpPr/>
          <p:nvPr/>
        </p:nvSpPr>
        <p:spPr>
          <a:xfrm>
            <a:off x="11656977" y="6323189"/>
            <a:ext cx="888331" cy="888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77">
              <a:solidFill>
                <a:srgbClr val="303030"/>
              </a:solidFill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94807D51-9D5F-4FF2-8F68-CAE4195F6347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11656977" y="6499933"/>
            <a:ext cx="556888" cy="358068"/>
          </a:xfrm>
        </p:spPr>
        <p:txBody>
          <a:bodyPr/>
          <a:lstStyle/>
          <a:p>
            <a:pPr algn="ctr"/>
            <a:fld id="{A885DD6A-FC9D-43EB-A584-0B59B1778A6E}" type="slidenum">
              <a:rPr lang="fr-FR" smtClean="0">
                <a:solidFill>
                  <a:srgbClr val="303030"/>
                </a:solidFill>
                <a:latin typeface="Plus Jakarta Sans Medium" pitchFamily="50" charset="0"/>
                <a:cs typeface="Plus Jakarta Sans Medium" pitchFamily="50" charset="0"/>
              </a:rPr>
              <a:pPr algn="ctr"/>
              <a:t>7</a:t>
            </a:fld>
            <a:endParaRPr lang="fr-FR" dirty="0">
              <a:solidFill>
                <a:srgbClr val="303030"/>
              </a:solidFill>
              <a:latin typeface="Plus Jakarta Sans Medium" pitchFamily="50" charset="0"/>
              <a:cs typeface="Plus Jakarta Sans Medium" pitchFamily="50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B9A8BC3-C6E0-4116-9BCB-1D07C58D9219}"/>
              </a:ext>
            </a:extLst>
          </p:cNvPr>
          <p:cNvSpPr txBox="1"/>
          <p:nvPr/>
        </p:nvSpPr>
        <p:spPr>
          <a:xfrm>
            <a:off x="2148362" y="359642"/>
            <a:ext cx="10065503" cy="656616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pPr algn="r"/>
            <a:r>
              <a:rPr lang="fr-FR" sz="2800" spc="-1" dirty="0">
                <a:solidFill>
                  <a:srgbClr val="FFFFFF"/>
                </a:solidFill>
                <a:latin typeface="Plus Jakarta Sans ExtraBold" pitchFamily="50" charset="0"/>
                <a:cs typeface="Plus Jakarta Sans ExtraBold" pitchFamily="50" charset="0"/>
              </a:rPr>
              <a:t>Profil du public mis à l’abri (Gymnase + Lits intempéries)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595FB46-C8B8-46A3-AE81-B71E1AA65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" y="319242"/>
            <a:ext cx="2030873" cy="737416"/>
          </a:xfrm>
          <a:prstGeom prst="rect">
            <a:avLst/>
          </a:prstGeom>
        </p:spPr>
      </p:pic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CBC8DE8F-6329-46C2-9D01-EAED98788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50004"/>
              </p:ext>
            </p:extLst>
          </p:nvPr>
        </p:nvGraphicFramePr>
        <p:xfrm>
          <a:off x="457201" y="1920403"/>
          <a:ext cx="5202622" cy="3408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43C9A1F8-D8B3-4BBB-9D7B-1F4F86302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818512"/>
              </p:ext>
            </p:extLst>
          </p:nvPr>
        </p:nvGraphicFramePr>
        <p:xfrm>
          <a:off x="6361222" y="1920404"/>
          <a:ext cx="5295755" cy="340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6648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002A472C-3FBD-4B2E-BFDB-AF6598042ED0}"/>
              </a:ext>
            </a:extLst>
          </p:cNvPr>
          <p:cNvSpPr/>
          <p:nvPr/>
        </p:nvSpPr>
        <p:spPr>
          <a:xfrm>
            <a:off x="11656977" y="6323189"/>
            <a:ext cx="888331" cy="888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77">
              <a:solidFill>
                <a:srgbClr val="303030"/>
              </a:solidFill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94807D51-9D5F-4FF2-8F68-CAE4195F6347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11656977" y="6499933"/>
            <a:ext cx="556888" cy="358068"/>
          </a:xfrm>
        </p:spPr>
        <p:txBody>
          <a:bodyPr/>
          <a:lstStyle/>
          <a:p>
            <a:pPr algn="ctr"/>
            <a:fld id="{A885DD6A-FC9D-43EB-A584-0B59B1778A6E}" type="slidenum">
              <a:rPr lang="fr-FR" smtClean="0">
                <a:solidFill>
                  <a:srgbClr val="303030"/>
                </a:solidFill>
                <a:latin typeface="Plus Jakarta Sans Medium" pitchFamily="50" charset="0"/>
                <a:cs typeface="Plus Jakarta Sans Medium" pitchFamily="50" charset="0"/>
              </a:rPr>
              <a:pPr algn="ctr"/>
              <a:t>8</a:t>
            </a:fld>
            <a:endParaRPr lang="fr-FR" dirty="0">
              <a:solidFill>
                <a:srgbClr val="303030"/>
              </a:solidFill>
              <a:latin typeface="Plus Jakarta Sans Medium" pitchFamily="50" charset="0"/>
              <a:cs typeface="Plus Jakarta Sans Medium" pitchFamily="50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B9A8BC3-C6E0-4116-9BCB-1D07C58D9219}"/>
              </a:ext>
            </a:extLst>
          </p:cNvPr>
          <p:cNvSpPr txBox="1"/>
          <p:nvPr/>
        </p:nvSpPr>
        <p:spPr>
          <a:xfrm>
            <a:off x="2035639" y="368642"/>
            <a:ext cx="10065503" cy="656616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pPr algn="r"/>
            <a:r>
              <a:rPr lang="fr-FR" sz="2903" spc="-1" dirty="0">
                <a:solidFill>
                  <a:srgbClr val="FFFFFF"/>
                </a:solidFill>
                <a:latin typeface="Plus Jakarta Sans ExtraBold" pitchFamily="50" charset="0"/>
                <a:cs typeface="Plus Jakarta Sans ExtraBold" pitchFamily="50" charset="0"/>
              </a:rPr>
              <a:t>Focus sur les 15 nouveaux ménages en demande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595FB46-C8B8-46A3-AE81-B71E1AA65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" y="319242"/>
            <a:ext cx="2030873" cy="737416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8AA2EE7-690D-4E67-AEB6-71C10EDC3F32}"/>
              </a:ext>
            </a:extLst>
          </p:cNvPr>
          <p:cNvCxnSpPr/>
          <p:nvPr/>
        </p:nvCxnSpPr>
        <p:spPr>
          <a:xfrm>
            <a:off x="1925363" y="4781293"/>
            <a:ext cx="388883" cy="735725"/>
          </a:xfrm>
          <a:prstGeom prst="line">
            <a:avLst/>
          </a:prstGeom>
          <a:ln>
            <a:solidFill>
              <a:srgbClr val="2020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BC55842-156E-4246-B697-1E733C38291D}"/>
              </a:ext>
            </a:extLst>
          </p:cNvPr>
          <p:cNvCxnSpPr>
            <a:cxnSpLocks/>
          </p:cNvCxnSpPr>
          <p:nvPr/>
        </p:nvCxnSpPr>
        <p:spPr>
          <a:xfrm flipH="1">
            <a:off x="2679081" y="4781293"/>
            <a:ext cx="404646" cy="735725"/>
          </a:xfrm>
          <a:prstGeom prst="line">
            <a:avLst/>
          </a:prstGeom>
          <a:ln>
            <a:solidFill>
              <a:srgbClr val="2020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79920F4-F65E-4C68-9818-7A6FD4D5FBB2}"/>
              </a:ext>
            </a:extLst>
          </p:cNvPr>
          <p:cNvSpPr txBox="1"/>
          <p:nvPr/>
        </p:nvSpPr>
        <p:spPr>
          <a:xfrm>
            <a:off x="1202977" y="5659250"/>
            <a:ext cx="2846423" cy="743589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pPr algn="ctr"/>
            <a:r>
              <a:rPr lang="it-IT" sz="2000" spc="-1" dirty="0">
                <a:solidFill>
                  <a:srgbClr val="202053"/>
                </a:solidFill>
                <a:latin typeface="Plus Jakarta Sans ExtraBold" pitchFamily="50" charset="0"/>
                <a:cs typeface="Plus Jakarta Sans ExtraBold" pitchFamily="50" charset="0"/>
              </a:rPr>
              <a:t>Soit 80% d’isolés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78780EF5-47DC-4068-AD68-3E48741296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626382"/>
              </p:ext>
            </p:extLst>
          </p:nvPr>
        </p:nvGraphicFramePr>
        <p:xfrm>
          <a:off x="342919" y="1330272"/>
          <a:ext cx="5503988" cy="3436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1E612FF-590B-4796-910D-84E63E3738E3}"/>
              </a:ext>
            </a:extLst>
          </p:cNvPr>
          <p:cNvCxnSpPr>
            <a:cxnSpLocks/>
          </p:cNvCxnSpPr>
          <p:nvPr/>
        </p:nvCxnSpPr>
        <p:spPr>
          <a:xfrm>
            <a:off x="5070620" y="3228975"/>
            <a:ext cx="1552575" cy="0"/>
          </a:xfrm>
          <a:prstGeom prst="straightConnector1">
            <a:avLst/>
          </a:prstGeom>
          <a:ln w="38100">
            <a:solidFill>
              <a:srgbClr val="2020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9714EA1C-84CC-4AD6-81A3-25EB7137CC92}"/>
              </a:ext>
            </a:extLst>
          </p:cNvPr>
          <p:cNvSpPr txBox="1"/>
          <p:nvPr/>
        </p:nvSpPr>
        <p:spPr>
          <a:xfrm>
            <a:off x="7068390" y="2507480"/>
            <a:ext cx="4850084" cy="2510230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pPr algn="ctr"/>
            <a:r>
              <a:rPr lang="it-IT" sz="2800" spc="-1" dirty="0">
                <a:solidFill>
                  <a:srgbClr val="202053"/>
                </a:solidFill>
                <a:latin typeface="Plus Jakarta Sans ExtraBold" pitchFamily="50" charset="0"/>
                <a:cs typeface="Plus Jakarta Sans ExtraBold" pitchFamily="50" charset="0"/>
              </a:rPr>
              <a:t>Parmi les 15 nouveaux ménages appelants, 4 ont rappelé par la suite</a:t>
            </a:r>
          </a:p>
        </p:txBody>
      </p:sp>
    </p:spTree>
    <p:extLst>
      <p:ext uri="{BB962C8B-B14F-4D97-AF65-F5344CB8AC3E}">
        <p14:creationId xmlns:p14="http://schemas.microsoft.com/office/powerpoint/2010/main" val="43683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4" y="2960627"/>
            <a:ext cx="12190817" cy="2394625"/>
          </a:xfrm>
          <a:prstGeom prst="rect">
            <a:avLst/>
          </a:prstGeom>
          <a:solidFill>
            <a:srgbClr val="E3CFAA"/>
          </a:solidFill>
          <a:ln w="0">
            <a:solidFill>
              <a:srgbClr val="E3CFA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endParaRPr lang="fr-FR" sz="2177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18350" y="3601831"/>
            <a:ext cx="8422488" cy="743589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/>
          <a:p>
            <a:pPr algn="ctr"/>
            <a:r>
              <a:rPr lang="it-IT" sz="4838" spc="-1" dirty="0">
                <a:solidFill>
                  <a:srgbClr val="EE2656"/>
                </a:solidFill>
                <a:latin typeface="Plus Jakarta Sans ExtraBold" pitchFamily="50" charset="0"/>
                <a:cs typeface="Plus Jakarta Sans ExtraBold" pitchFamily="50" charset="0"/>
              </a:rPr>
              <a:t>Merci de votre écoute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135DE97-7848-47A3-8D14-B91954878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368" y="2833821"/>
            <a:ext cx="6036270" cy="402417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ADAC094-1EB1-4896-AA79-172141D3108A}"/>
              </a:ext>
            </a:extLst>
          </p:cNvPr>
          <p:cNvSpPr txBox="1"/>
          <p:nvPr/>
        </p:nvSpPr>
        <p:spPr>
          <a:xfrm>
            <a:off x="2920717" y="6412441"/>
            <a:ext cx="6349811" cy="35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847" dirty="0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Medium" pitchFamily="50" charset="0"/>
                <a:cs typeface="Plus Jakarta Sans Medium" pitchFamily="50" charset="0"/>
              </a:rPr>
              <a:t>Ressources graphiques : </a:t>
            </a:r>
          </a:p>
          <a:p>
            <a:pPr algn="just"/>
            <a:r>
              <a:rPr lang="fr-FR" sz="847" dirty="0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Medium" pitchFamily="50" charset="0"/>
                <a:cs typeface="Plus Jakarta Sans Medium" pitchFamily="50" charset="0"/>
              </a:rPr>
              <a:t>Adobe Stock et </a:t>
            </a:r>
            <a:r>
              <a:rPr lang="fr-FR" sz="847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Medium" pitchFamily="50" charset="0"/>
                <a:cs typeface="Plus Jakarta Sans Medium" pitchFamily="50" charset="0"/>
              </a:rPr>
              <a:t>freepik</a:t>
            </a:r>
            <a:r>
              <a:rPr lang="fr-FR" sz="847" dirty="0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Medium" pitchFamily="50" charset="0"/>
                <a:cs typeface="Plus Jakarta Sans Medium" pitchFamily="50" charset="0"/>
              </a:rPr>
              <a:t> sur https://fr.freepik.com/ </a:t>
            </a:r>
            <a:endParaRPr lang="fr-FR" sz="1330" dirty="0">
              <a:solidFill>
                <a:schemeClr val="tx1">
                  <a:lumMod val="50000"/>
                  <a:lumOff val="50000"/>
                </a:schemeClr>
              </a:solidFill>
              <a:latin typeface="Plus Jakarta Sans Medium" pitchFamily="50" charset="0"/>
              <a:cs typeface="Plus Jakarta Sans Medium" pitchFamily="50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1CDBBB1-AC0C-44C4-973D-1477BC11D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" y="280897"/>
            <a:ext cx="5286966" cy="191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717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96E9B936236438FA0A6B4F8C76420" ma:contentTypeVersion="14" ma:contentTypeDescription="Crée un document." ma:contentTypeScope="" ma:versionID="11895a472e3f62e69a624aa4bf93292f">
  <xsd:schema xmlns:xsd="http://www.w3.org/2001/XMLSchema" xmlns:xs="http://www.w3.org/2001/XMLSchema" xmlns:p="http://schemas.microsoft.com/office/2006/metadata/properties" xmlns:ns2="4dbd6092-5295-4637-8755-3d78ee4832db" xmlns:ns3="2c2dd3bc-462e-4d4b-a86b-4c3598cec9d0" targetNamespace="http://schemas.microsoft.com/office/2006/metadata/properties" ma:root="true" ma:fieldsID="f80629314ead96a3ac3496e3078eb72a" ns2:_="" ns3:_="">
    <xsd:import namespace="4dbd6092-5295-4637-8755-3d78ee4832db"/>
    <xsd:import namespace="2c2dd3bc-462e-4d4b-a86b-4c3598cec9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d6092-5295-4637-8755-3d78ee483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5166b8ce-d490-44c0-b710-10bda809fc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dd3bc-462e-4d4b-a86b-4c3598cec9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0440d5b-4e95-401d-a53f-e20d3cb3015c}" ma:internalName="TaxCatchAll" ma:showField="CatchAllData" ma:web="2c2dd3bc-462e-4d4b-a86b-4c3598cec9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bd6092-5295-4637-8755-3d78ee4832db">
      <Terms xmlns="http://schemas.microsoft.com/office/infopath/2007/PartnerControls"/>
    </lcf76f155ced4ddcb4097134ff3c332f>
    <TaxCatchAll xmlns="2c2dd3bc-462e-4d4b-a86b-4c3598cec9d0" xsi:nil="true"/>
  </documentManagement>
</p:properties>
</file>

<file path=customXml/itemProps1.xml><?xml version="1.0" encoding="utf-8"?>
<ds:datastoreItem xmlns:ds="http://schemas.openxmlformats.org/officeDocument/2006/customXml" ds:itemID="{9BCAE66E-D30A-4820-B95C-BD8A547A20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A8476C-40B6-42F6-A077-921DABEB5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bd6092-5295-4637-8755-3d78ee4832db"/>
    <ds:schemaRef ds:uri="2c2dd3bc-462e-4d4b-a86b-4c3598cec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7BC3F6-6B53-47A8-90B8-84A7A50756D6}">
  <ds:schemaRefs>
    <ds:schemaRef ds:uri="http://schemas.microsoft.com/office/2006/metadata/properties"/>
    <ds:schemaRef ds:uri="http://schemas.microsoft.com/office/infopath/2007/PartnerControls"/>
    <ds:schemaRef ds:uri="4dbd6092-5295-4637-8755-3d78ee4832db"/>
    <ds:schemaRef ds:uri="2c2dd3bc-462e-4d4b-a86b-4c3598cec9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2328</TotalTime>
  <Words>426</Words>
  <Application>Microsoft Office PowerPoint</Application>
  <PresentationFormat>Widescreen</PresentationFormat>
  <Paragraphs>136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Marie-Pierre BEUGIN</dc:creator>
  <cp:lastModifiedBy>Hugo CHAUBET</cp:lastModifiedBy>
  <cp:revision>92</cp:revision>
  <dcterms:created xsi:type="dcterms:W3CDTF">2026-01-26T11:43:08Z</dcterms:created>
  <dcterms:modified xsi:type="dcterms:W3CDTF">2026-02-24T09:07:08Z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0x010100B2B96E9B936236438FA0A6B4F8C76420</vt:lpwstr>
  </property>
  <property fmtid="{D5CDD505-2E9C-101B-9397-08002B2CF9AE}" pid="3" name="MediaServiceImageTags">
    <vt:lpwstr/>
  </property>
</Properties>
</file>